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63" r:id="rId5"/>
    <p:sldId id="259" r:id="rId6"/>
    <p:sldId id="265" r:id="rId7"/>
    <p:sldId id="260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08A9A1-D942-42A1-A27D-8B4272F0277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AD9C54-387B-4EB0-8678-4546ECA7B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8A9A1-D942-42A1-A27D-8B4272F0277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D9C54-387B-4EB0-8678-4546ECA7B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8A9A1-D942-42A1-A27D-8B4272F0277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D9C54-387B-4EB0-8678-4546ECA7B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8A9A1-D942-42A1-A27D-8B4272F0277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D9C54-387B-4EB0-8678-4546ECA7B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8A9A1-D942-42A1-A27D-8B4272F0277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D9C54-387B-4EB0-8678-4546ECA7B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8A9A1-D942-42A1-A27D-8B4272F0277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D9C54-387B-4EB0-8678-4546ECA7B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8A9A1-D942-42A1-A27D-8B4272F0277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D9C54-387B-4EB0-8678-4546ECA7B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8A9A1-D942-42A1-A27D-8B4272F0277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D9C54-387B-4EB0-8678-4546ECA7B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08A9A1-D942-42A1-A27D-8B4272F0277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D9C54-387B-4EB0-8678-4546ECA7B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B08A9A1-D942-42A1-A27D-8B4272F0277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AD9C54-387B-4EB0-8678-4546ECA7B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08A9A1-D942-42A1-A27D-8B4272F0277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AD9C54-387B-4EB0-8678-4546ECA7B9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08A9A1-D942-42A1-A27D-8B4272F02772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AD9C54-387B-4EB0-8678-4546ECA7B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_____Microsoft_Excel_97-20032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772400" cy="3033682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Правовые основы реализации "дорожной карты" добровольческой инициативы  в сфере культурного наследия. 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772400" cy="720080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Тема выступления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0767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Georgia" pitchFamily="18" charset="0"/>
              </a:rPr>
              <a:t>Руководитель проекта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457200" y="1268760"/>
            <a:ext cx="4762872" cy="5040560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i="1" dirty="0" smtClean="0">
                <a:latin typeface="Georgia" pitchFamily="18" charset="0"/>
                <a:cs typeface="Times New Roman" pitchFamily="18" charset="0"/>
              </a:rPr>
              <a:t>Плотникова Ольга Васильевна </a:t>
            </a:r>
          </a:p>
          <a:p>
            <a:pPr algn="just">
              <a:buNone/>
            </a:pPr>
            <a:r>
              <a:rPr lang="ru-RU" sz="5600" b="1" dirty="0" smtClean="0">
                <a:latin typeface="Georgia" pitchFamily="18" charset="0"/>
                <a:cs typeface="Times New Roman" pitchFamily="18" charset="0"/>
              </a:rPr>
              <a:t>Президент Ассоциации правовой помощи</a:t>
            </a:r>
            <a:endParaRPr lang="ru-RU" sz="56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600" b="1" dirty="0" smtClean="0">
                <a:latin typeface="Georgia" pitchFamily="18" charset="0"/>
                <a:cs typeface="Times New Roman" pitchFamily="18" charset="0"/>
              </a:rPr>
              <a:t>Руководитель рабочей группы Общественной палаты Тамбовской области по проведению общественной экспертизы нормативных правовых актов. </a:t>
            </a:r>
            <a:endParaRPr lang="ru-RU" sz="56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600" b="1" dirty="0" smtClean="0">
                <a:latin typeface="Georgia" pitchFamily="18" charset="0"/>
                <a:cs typeface="Times New Roman" pitchFamily="18" charset="0"/>
              </a:rPr>
              <a:t>Эксперт по внедрению целевых моделей упрощения ведения бизнеса АСИ</a:t>
            </a:r>
          </a:p>
          <a:p>
            <a:pPr algn="just">
              <a:buNone/>
            </a:pPr>
            <a:r>
              <a:rPr lang="ru-RU" sz="5600" b="1" dirty="0" smtClean="0">
                <a:latin typeface="Georgia" pitchFamily="18" charset="0"/>
                <a:cs typeface="Times New Roman" pitchFamily="18" charset="0"/>
              </a:rPr>
              <a:t>Председатель комиссии по правовому просвещению и правозащитной деятельности Тамбовского регионального отделения "Ассоциация юристов России«</a:t>
            </a:r>
          </a:p>
          <a:p>
            <a:pPr algn="just">
              <a:buNone/>
            </a:pPr>
            <a:r>
              <a:rPr lang="ru-RU" sz="5600" b="1" dirty="0" smtClean="0">
                <a:latin typeface="Georgia" pitchFamily="18" charset="0"/>
                <a:cs typeface="Times New Roman" pitchFamily="18" charset="0"/>
              </a:rPr>
              <a:t>Обладатель ежегодной региональной премии «Юрист Года»</a:t>
            </a:r>
          </a:p>
          <a:p>
            <a:pPr algn="just">
              <a:buNone/>
            </a:pPr>
            <a:r>
              <a:rPr lang="ru-RU" sz="5600" b="1" dirty="0" smtClean="0">
                <a:latin typeface="Georgia" pitchFamily="18" charset="0"/>
                <a:cs typeface="Times New Roman" pitchFamily="18" charset="0"/>
              </a:rPr>
              <a:t>Эксперт "</a:t>
            </a:r>
            <a:r>
              <a:rPr lang="en-US" sz="5600" b="1" dirty="0" smtClean="0">
                <a:latin typeface="Georgia" pitchFamily="18" charset="0"/>
                <a:cs typeface="Times New Roman" pitchFamily="18" charset="0"/>
              </a:rPr>
              <a:t>pro bono</a:t>
            </a:r>
            <a:r>
              <a:rPr lang="ru-RU" sz="5600" b="1" dirty="0" smtClean="0">
                <a:latin typeface="Georgia" pitchFamily="18" charset="0"/>
                <a:cs typeface="Times New Roman" pitchFamily="18" charset="0"/>
              </a:rPr>
              <a:t>" уполномоченного по защите предпринимателей Тамбовской области </a:t>
            </a:r>
            <a:endParaRPr lang="ru-RU" sz="56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600" b="1" dirty="0" smtClean="0">
                <a:latin typeface="Georgia" pitchFamily="18" charset="0"/>
                <a:cs typeface="Times New Roman" pitchFamily="18" charset="0"/>
              </a:rPr>
              <a:t>Член Общественного совета при Управлении по государственной охране объектов культурного наследия Тамбовской области</a:t>
            </a:r>
            <a:endParaRPr lang="ru-RU" sz="5600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600" b="1" dirty="0" smtClean="0">
                <a:latin typeface="Georgia" pitchFamily="18" charset="0"/>
                <a:cs typeface="Times New Roman" pitchFamily="18" charset="0"/>
              </a:rPr>
              <a:t>Член Общественного совета при Комитете по профилактике коррупционных и иных правонарушений администрации Тамбовской области</a:t>
            </a:r>
            <a:endParaRPr lang="ru-RU" sz="5600" dirty="0" smtClean="0">
              <a:latin typeface="Georg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DSC_069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340768"/>
            <a:ext cx="3452728" cy="475594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100" dirty="0" smtClean="0">
                <a:solidFill>
                  <a:srgbClr val="000000"/>
                </a:solidFill>
                <a:latin typeface="Georgia" pitchFamily="18" charset="0"/>
              </a:rPr>
              <a:t>ОБЪЕКТЫ КУЛЬТУРНОГО НАСЛЕДИЯ</a:t>
            </a:r>
            <a:br>
              <a:rPr lang="ru-RU" altLang="ru-RU" sz="3100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ru-RU" altLang="ru-RU" sz="3100" dirty="0" smtClean="0">
                <a:solidFill>
                  <a:srgbClr val="000000"/>
                </a:solidFill>
                <a:latin typeface="Georgia" pitchFamily="18" charset="0"/>
              </a:rPr>
              <a:t> ТАМБОВСКОЙ ОБЛАСТИ - 1367</a:t>
            </a:r>
            <a:r>
              <a:rPr lang="ru-RU" altLang="ru-RU" dirty="0" smtClean="0">
                <a:solidFill>
                  <a:srgbClr val="000000"/>
                </a:solidFill>
                <a:latin typeface="Verdana" pitchFamily="32" charset="0"/>
              </a:rPr>
              <a:t/>
            </a:r>
            <a:br>
              <a:rPr lang="ru-RU" altLang="ru-RU" dirty="0" smtClean="0">
                <a:solidFill>
                  <a:srgbClr val="000000"/>
                </a:solidFill>
                <a:latin typeface="Verdana" pitchFamily="32" charset="0"/>
              </a:rPr>
            </a:b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9552" y="1484784"/>
          <a:ext cx="8086725" cy="432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8083997" imgH="4328535" progId="Excel.Sheet.8">
                  <p:embed/>
                </p:oleObj>
              </mc:Choice>
              <mc:Fallback>
                <p:oleObj r:id="rId4" imgW="8083997" imgH="432853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84784"/>
                        <a:ext cx="8086725" cy="432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pPr algn="r"/>
            <a:r>
              <a:rPr lang="ru-RU" altLang="ru-RU" sz="2700" dirty="0" smtClean="0">
                <a:solidFill>
                  <a:srgbClr val="000000"/>
                </a:solidFill>
                <a:latin typeface="Georgia" pitchFamily="18" charset="0"/>
              </a:rPr>
              <a:t>СОБСТВЕННИКИ ОБЪЕКТОВ КУЛЬТУРНОГО НАСЛЕДИЯ ТАМБОВСКОЙ ОБЛАСТИ</a:t>
            </a:r>
            <a:r>
              <a:rPr lang="ru-RU" altLang="ru-RU" dirty="0" smtClean="0">
                <a:solidFill>
                  <a:srgbClr val="000000"/>
                </a:solidFill>
                <a:latin typeface="Verdana" pitchFamily="32" charset="0"/>
              </a:rPr>
              <a:t/>
            </a:r>
            <a:br>
              <a:rPr lang="ru-RU" altLang="ru-RU" dirty="0" smtClean="0">
                <a:solidFill>
                  <a:srgbClr val="000000"/>
                </a:solidFill>
                <a:latin typeface="Verdana" pitchFamily="32" charset="0"/>
              </a:rPr>
            </a:br>
            <a:endParaRPr lang="ru-RU" dirty="0"/>
          </a:p>
        </p:txBody>
      </p:sp>
      <p:graphicFrame>
        <p:nvGraphicFramePr>
          <p:cNvPr id="16386" name="Диаграмма 2"/>
          <p:cNvGraphicFramePr>
            <a:graphicFrameLocks noGrp="1"/>
          </p:cNvGraphicFramePr>
          <p:nvPr>
            <p:ph idx="1"/>
          </p:nvPr>
        </p:nvGraphicFramePr>
        <p:xfrm>
          <a:off x="612900" y="1481138"/>
          <a:ext cx="7918199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r:id="rId4" imgW="8437595" imgH="4822354" progId="Excel.Sheet.8">
                  <p:embed/>
                </p:oleObj>
              </mc:Choice>
              <mc:Fallback>
                <p:oleObj r:id="rId4" imgW="8437595" imgH="4822354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00" y="1481138"/>
                        <a:ext cx="7918199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0767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Georgia" pitchFamily="18" charset="0"/>
              </a:rPr>
              <a:t>Дорожная карта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2"/>
          </p:nvPr>
        </p:nvSpPr>
        <p:spPr>
          <a:xfrm>
            <a:off x="457200" y="1052736"/>
            <a:ext cx="3826768" cy="52565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 smtClean="0">
                <a:latin typeface="Georgia" pitchFamily="18" charset="0"/>
              </a:rPr>
              <a:t>За 2017 год в консультационные пункты Ассоциации правовой помощи поступило 31 обращение по вопросам объектов культурного наследия (29 обращений от физических лиц, 2 обращения от юридических лиц).</a:t>
            </a:r>
          </a:p>
          <a:p>
            <a:pPr algn="just"/>
            <a:r>
              <a:rPr lang="ru-RU" sz="1800" dirty="0" smtClean="0">
                <a:latin typeface="Georgia" pitchFamily="18" charset="0"/>
              </a:rPr>
              <a:t>Основные вопросы:</a:t>
            </a:r>
          </a:p>
          <a:p>
            <a:pPr algn="just"/>
            <a:r>
              <a:rPr lang="ru-RU" sz="1800" dirty="0" smtClean="0">
                <a:latin typeface="Georgia" pitchFamily="18" charset="0"/>
              </a:rPr>
              <a:t>Порядок включения объекта культурного наследия в реестр;</a:t>
            </a:r>
          </a:p>
          <a:p>
            <a:pPr algn="just"/>
            <a:r>
              <a:rPr lang="ru-RU" sz="1800" dirty="0" smtClean="0">
                <a:latin typeface="Georgia" pitchFamily="18" charset="0"/>
              </a:rPr>
              <a:t>Подготовка документов для внесения изменений в сведениях об объектах культурного наследия</a:t>
            </a:r>
          </a:p>
          <a:p>
            <a:pPr algn="just"/>
            <a:r>
              <a:rPr lang="ru-RU" sz="1800" dirty="0" smtClean="0">
                <a:latin typeface="Georgia" pitchFamily="18" charset="0"/>
              </a:rPr>
              <a:t>Порядок проведения работ по сохранению объекта культурного наследия</a:t>
            </a:r>
          </a:p>
          <a:p>
            <a:pPr algn="just"/>
            <a:r>
              <a:rPr lang="ru-RU" sz="1800" dirty="0" smtClean="0">
                <a:latin typeface="Georgia" pitchFamily="18" charset="0"/>
              </a:rPr>
              <a:t>Продажа объекта культурного наследия.</a:t>
            </a:r>
          </a:p>
          <a:p>
            <a:pPr algn="just"/>
            <a:endParaRPr lang="ru-RU" sz="1800" dirty="0" smtClean="0">
              <a:latin typeface="Georgia" pitchFamily="18" charset="0"/>
            </a:endParaRPr>
          </a:p>
          <a:p>
            <a:pPr algn="just"/>
            <a:endParaRPr lang="ru-RU" sz="1800" dirty="0" smtClean="0">
              <a:latin typeface="Georgia" pitchFamily="18" charset="0"/>
            </a:endParaRPr>
          </a:p>
          <a:p>
            <a:pPr algn="just"/>
            <a:endParaRPr lang="ru-RU" sz="1800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911752" y="1052736"/>
            <a:ext cx="20162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Georgia" pitchFamily="18" charset="0"/>
              </a:rPr>
              <a:t>Обращения юридических лиц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44008" y="1052736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Georgia" pitchFamily="18" charset="0"/>
              </a:rPr>
              <a:t>Обращение физических лиц 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427984" y="3717032"/>
            <a:ext cx="223224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Georgia" pitchFamily="18" charset="0"/>
              </a:rPr>
              <a:t>Координации волонтерского движения  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948264" y="4653136"/>
            <a:ext cx="2007840" cy="1071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Georgia" pitchFamily="18" charset="0"/>
              </a:rPr>
              <a:t>Составление юридически значимых документов 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39744" y="3429000"/>
            <a:ext cx="20882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Georgia" pitchFamily="18" charset="0"/>
              </a:rPr>
              <a:t>Консультация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80112" y="2204864"/>
            <a:ext cx="27831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 smtClean="0">
              <a:latin typeface="Georgia" pitchFamily="18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Georgia" pitchFamily="18" charset="0"/>
              </a:rPr>
              <a:t>Консультационный центр Ассоциации правовой помощи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>
              <a:latin typeface="Georgia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868144" y="1916832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7452320" y="1916832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740352" y="3140968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38" idx="0"/>
          </p:cNvCxnSpPr>
          <p:nvPr/>
        </p:nvCxnSpPr>
        <p:spPr>
          <a:xfrm flipH="1">
            <a:off x="7952184" y="4149080"/>
            <a:ext cx="419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6012160" y="3140968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latin typeface="Georgia" pitchFamily="18" charset="0"/>
              </a:rPr>
              <a:t>Схема взаимодействия участников проекта в сфере культурного наследия </a:t>
            </a:r>
            <a:endParaRPr lang="ru-RU" sz="2800" dirty="0">
              <a:latin typeface="Georgia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827584" y="1124744"/>
            <a:ext cx="7757490" cy="5488393"/>
            <a:chOff x="1949427" y="1350282"/>
            <a:chExt cx="5232077" cy="4763249"/>
          </a:xfrm>
        </p:grpSpPr>
        <p:sp>
          <p:nvSpPr>
            <p:cNvPr id="43" name="Полилиния 42"/>
            <p:cNvSpPr/>
            <p:nvPr/>
          </p:nvSpPr>
          <p:spPr>
            <a:xfrm>
              <a:off x="3503544" y="3037622"/>
              <a:ext cx="2160240" cy="1715839"/>
            </a:xfrm>
            <a:custGeom>
              <a:avLst/>
              <a:gdLst>
                <a:gd name="connsiteX0" fmla="*/ 0 w 1715839"/>
                <a:gd name="connsiteY0" fmla="*/ 857920 h 1715839"/>
                <a:gd name="connsiteX1" fmla="*/ 251280 w 1715839"/>
                <a:gd name="connsiteY1" fmla="*/ 251279 h 1715839"/>
                <a:gd name="connsiteX2" fmla="*/ 857922 w 1715839"/>
                <a:gd name="connsiteY2" fmla="*/ 1 h 1715839"/>
                <a:gd name="connsiteX3" fmla="*/ 1464563 w 1715839"/>
                <a:gd name="connsiteY3" fmla="*/ 251281 h 1715839"/>
                <a:gd name="connsiteX4" fmla="*/ 1715841 w 1715839"/>
                <a:gd name="connsiteY4" fmla="*/ 857923 h 1715839"/>
                <a:gd name="connsiteX5" fmla="*/ 1464562 w 1715839"/>
                <a:gd name="connsiteY5" fmla="*/ 1464564 h 1715839"/>
                <a:gd name="connsiteX6" fmla="*/ 857921 w 1715839"/>
                <a:gd name="connsiteY6" fmla="*/ 1715843 h 1715839"/>
                <a:gd name="connsiteX7" fmla="*/ 251280 w 1715839"/>
                <a:gd name="connsiteY7" fmla="*/ 1464564 h 1715839"/>
                <a:gd name="connsiteX8" fmla="*/ 2 w 1715839"/>
                <a:gd name="connsiteY8" fmla="*/ 857922 h 1715839"/>
                <a:gd name="connsiteX9" fmla="*/ 0 w 1715839"/>
                <a:gd name="connsiteY9" fmla="*/ 857920 h 171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5839" h="1715839">
                  <a:moveTo>
                    <a:pt x="0" y="857920"/>
                  </a:moveTo>
                  <a:cubicBezTo>
                    <a:pt x="0" y="630385"/>
                    <a:pt x="90388" y="412170"/>
                    <a:pt x="251280" y="251279"/>
                  </a:cubicBezTo>
                  <a:cubicBezTo>
                    <a:pt x="412172" y="90388"/>
                    <a:pt x="630387" y="1"/>
                    <a:pt x="857922" y="1"/>
                  </a:cubicBezTo>
                  <a:cubicBezTo>
                    <a:pt x="1085457" y="1"/>
                    <a:pt x="1303672" y="90389"/>
                    <a:pt x="1464563" y="251281"/>
                  </a:cubicBezTo>
                  <a:cubicBezTo>
                    <a:pt x="1625454" y="412173"/>
                    <a:pt x="1715841" y="630388"/>
                    <a:pt x="1715841" y="857923"/>
                  </a:cubicBezTo>
                  <a:cubicBezTo>
                    <a:pt x="1715841" y="1085458"/>
                    <a:pt x="1625453" y="1303673"/>
                    <a:pt x="1464562" y="1464564"/>
                  </a:cubicBezTo>
                  <a:cubicBezTo>
                    <a:pt x="1303671" y="1625455"/>
                    <a:pt x="1085455" y="1715843"/>
                    <a:pt x="857921" y="1715843"/>
                  </a:cubicBezTo>
                  <a:cubicBezTo>
                    <a:pt x="630386" y="1715843"/>
                    <a:pt x="412171" y="1625455"/>
                    <a:pt x="251280" y="1464564"/>
                  </a:cubicBezTo>
                  <a:cubicBezTo>
                    <a:pt x="90389" y="1303673"/>
                    <a:pt x="1" y="1085457"/>
                    <a:pt x="2" y="857922"/>
                  </a:cubicBezTo>
                  <a:lnTo>
                    <a:pt x="0" y="8579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99" tIns="284299" rIns="284299" bIns="28429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Georgia" pitchFamily="18" charset="0"/>
                </a:rPr>
                <a:t>Ассоциация правовой помощи</a:t>
              </a:r>
              <a:endParaRPr lang="ru-RU" b="1" kern="1200" dirty="0">
                <a:latin typeface="Georgia" pitchFamily="18" charset="0"/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3503544" y="1350282"/>
              <a:ext cx="2088232" cy="1201087"/>
            </a:xfrm>
            <a:custGeom>
              <a:avLst/>
              <a:gdLst>
                <a:gd name="connsiteX0" fmla="*/ 0 w 1201087"/>
                <a:gd name="connsiteY0" fmla="*/ 600544 h 1201087"/>
                <a:gd name="connsiteX1" fmla="*/ 175896 w 1201087"/>
                <a:gd name="connsiteY1" fmla="*/ 175895 h 1201087"/>
                <a:gd name="connsiteX2" fmla="*/ 600545 w 1201087"/>
                <a:gd name="connsiteY2" fmla="*/ 0 h 1201087"/>
                <a:gd name="connsiteX3" fmla="*/ 1025194 w 1201087"/>
                <a:gd name="connsiteY3" fmla="*/ 175896 h 1201087"/>
                <a:gd name="connsiteX4" fmla="*/ 1201089 w 1201087"/>
                <a:gd name="connsiteY4" fmla="*/ 600545 h 1201087"/>
                <a:gd name="connsiteX5" fmla="*/ 1025194 w 1201087"/>
                <a:gd name="connsiteY5" fmla="*/ 1025194 h 1201087"/>
                <a:gd name="connsiteX6" fmla="*/ 600545 w 1201087"/>
                <a:gd name="connsiteY6" fmla="*/ 1201089 h 1201087"/>
                <a:gd name="connsiteX7" fmla="*/ 175896 w 1201087"/>
                <a:gd name="connsiteY7" fmla="*/ 1025193 h 1201087"/>
                <a:gd name="connsiteX8" fmla="*/ 1 w 1201087"/>
                <a:gd name="connsiteY8" fmla="*/ 600544 h 1201087"/>
                <a:gd name="connsiteX9" fmla="*/ 0 w 1201087"/>
                <a:gd name="connsiteY9" fmla="*/ 600544 h 120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1087" h="1201087">
                  <a:moveTo>
                    <a:pt x="0" y="600544"/>
                  </a:moveTo>
                  <a:cubicBezTo>
                    <a:pt x="0" y="441270"/>
                    <a:pt x="63272" y="288519"/>
                    <a:pt x="175896" y="175895"/>
                  </a:cubicBezTo>
                  <a:cubicBezTo>
                    <a:pt x="288520" y="63271"/>
                    <a:pt x="441271" y="0"/>
                    <a:pt x="600545" y="0"/>
                  </a:cubicBezTo>
                  <a:cubicBezTo>
                    <a:pt x="759819" y="0"/>
                    <a:pt x="912570" y="63272"/>
                    <a:pt x="1025194" y="175896"/>
                  </a:cubicBezTo>
                  <a:cubicBezTo>
                    <a:pt x="1137818" y="288520"/>
                    <a:pt x="1201089" y="441271"/>
                    <a:pt x="1201089" y="600545"/>
                  </a:cubicBezTo>
                  <a:cubicBezTo>
                    <a:pt x="1201089" y="759819"/>
                    <a:pt x="1137818" y="912570"/>
                    <a:pt x="1025194" y="1025194"/>
                  </a:cubicBezTo>
                  <a:cubicBezTo>
                    <a:pt x="912570" y="1137818"/>
                    <a:pt x="759819" y="1201089"/>
                    <a:pt x="600545" y="1201089"/>
                  </a:cubicBezTo>
                  <a:cubicBezTo>
                    <a:pt x="441271" y="1201089"/>
                    <a:pt x="288520" y="1137817"/>
                    <a:pt x="175896" y="1025193"/>
                  </a:cubicBezTo>
                  <a:cubicBezTo>
                    <a:pt x="63272" y="912569"/>
                    <a:pt x="1" y="759818"/>
                    <a:pt x="1" y="600544"/>
                  </a:cubicBezTo>
                  <a:lnTo>
                    <a:pt x="0" y="6005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755" tIns="198755" rIns="198755" bIns="19875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Georgia" pitchFamily="18" charset="0"/>
                </a:rPr>
                <a:t>Гражданская инициатива </a:t>
              </a:r>
              <a:endParaRPr lang="ru-RU" sz="1800" b="1" kern="1200" dirty="0">
                <a:latin typeface="Georgia" pitchFamily="18" charset="0"/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5980417" y="2475175"/>
              <a:ext cx="1201087" cy="1201087"/>
            </a:xfrm>
            <a:custGeom>
              <a:avLst/>
              <a:gdLst>
                <a:gd name="connsiteX0" fmla="*/ 0 w 1201087"/>
                <a:gd name="connsiteY0" fmla="*/ 600544 h 1201087"/>
                <a:gd name="connsiteX1" fmla="*/ 175896 w 1201087"/>
                <a:gd name="connsiteY1" fmla="*/ 175895 h 1201087"/>
                <a:gd name="connsiteX2" fmla="*/ 600545 w 1201087"/>
                <a:gd name="connsiteY2" fmla="*/ 0 h 1201087"/>
                <a:gd name="connsiteX3" fmla="*/ 1025194 w 1201087"/>
                <a:gd name="connsiteY3" fmla="*/ 175896 h 1201087"/>
                <a:gd name="connsiteX4" fmla="*/ 1201089 w 1201087"/>
                <a:gd name="connsiteY4" fmla="*/ 600545 h 1201087"/>
                <a:gd name="connsiteX5" fmla="*/ 1025194 w 1201087"/>
                <a:gd name="connsiteY5" fmla="*/ 1025194 h 1201087"/>
                <a:gd name="connsiteX6" fmla="*/ 600545 w 1201087"/>
                <a:gd name="connsiteY6" fmla="*/ 1201089 h 1201087"/>
                <a:gd name="connsiteX7" fmla="*/ 175896 w 1201087"/>
                <a:gd name="connsiteY7" fmla="*/ 1025193 h 1201087"/>
                <a:gd name="connsiteX8" fmla="*/ 1 w 1201087"/>
                <a:gd name="connsiteY8" fmla="*/ 600544 h 1201087"/>
                <a:gd name="connsiteX9" fmla="*/ 0 w 1201087"/>
                <a:gd name="connsiteY9" fmla="*/ 600544 h 120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1087" h="1201087">
                  <a:moveTo>
                    <a:pt x="0" y="600544"/>
                  </a:moveTo>
                  <a:cubicBezTo>
                    <a:pt x="0" y="441270"/>
                    <a:pt x="63272" y="288519"/>
                    <a:pt x="175896" y="175895"/>
                  </a:cubicBezTo>
                  <a:cubicBezTo>
                    <a:pt x="288520" y="63271"/>
                    <a:pt x="441271" y="0"/>
                    <a:pt x="600545" y="0"/>
                  </a:cubicBezTo>
                  <a:cubicBezTo>
                    <a:pt x="759819" y="0"/>
                    <a:pt x="912570" y="63272"/>
                    <a:pt x="1025194" y="175896"/>
                  </a:cubicBezTo>
                  <a:cubicBezTo>
                    <a:pt x="1137818" y="288520"/>
                    <a:pt x="1201089" y="441271"/>
                    <a:pt x="1201089" y="600545"/>
                  </a:cubicBezTo>
                  <a:cubicBezTo>
                    <a:pt x="1201089" y="759819"/>
                    <a:pt x="1137818" y="912570"/>
                    <a:pt x="1025194" y="1025194"/>
                  </a:cubicBezTo>
                  <a:cubicBezTo>
                    <a:pt x="912570" y="1137818"/>
                    <a:pt x="759819" y="1201089"/>
                    <a:pt x="600545" y="1201089"/>
                  </a:cubicBezTo>
                  <a:cubicBezTo>
                    <a:pt x="441271" y="1201089"/>
                    <a:pt x="288520" y="1137817"/>
                    <a:pt x="175896" y="1025193"/>
                  </a:cubicBezTo>
                  <a:cubicBezTo>
                    <a:pt x="63272" y="912569"/>
                    <a:pt x="1" y="759818"/>
                    <a:pt x="1" y="600544"/>
                  </a:cubicBezTo>
                  <a:lnTo>
                    <a:pt x="0" y="6005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755" tIns="198755" rIns="198755" bIns="19875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Georgia" pitchFamily="18" charset="0"/>
                </a:rPr>
                <a:t>СО НКО</a:t>
              </a:r>
              <a:endParaRPr lang="ru-RU" sz="2000" b="1" kern="1200" dirty="0">
                <a:latin typeface="Georgia" pitchFamily="18" charset="0"/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5251925" y="4849950"/>
              <a:ext cx="1359852" cy="1263581"/>
            </a:xfrm>
            <a:custGeom>
              <a:avLst/>
              <a:gdLst>
                <a:gd name="connsiteX0" fmla="*/ 0 w 1201087"/>
                <a:gd name="connsiteY0" fmla="*/ 600544 h 1201087"/>
                <a:gd name="connsiteX1" fmla="*/ 175896 w 1201087"/>
                <a:gd name="connsiteY1" fmla="*/ 175895 h 1201087"/>
                <a:gd name="connsiteX2" fmla="*/ 600545 w 1201087"/>
                <a:gd name="connsiteY2" fmla="*/ 0 h 1201087"/>
                <a:gd name="connsiteX3" fmla="*/ 1025194 w 1201087"/>
                <a:gd name="connsiteY3" fmla="*/ 175896 h 1201087"/>
                <a:gd name="connsiteX4" fmla="*/ 1201089 w 1201087"/>
                <a:gd name="connsiteY4" fmla="*/ 600545 h 1201087"/>
                <a:gd name="connsiteX5" fmla="*/ 1025194 w 1201087"/>
                <a:gd name="connsiteY5" fmla="*/ 1025194 h 1201087"/>
                <a:gd name="connsiteX6" fmla="*/ 600545 w 1201087"/>
                <a:gd name="connsiteY6" fmla="*/ 1201089 h 1201087"/>
                <a:gd name="connsiteX7" fmla="*/ 175896 w 1201087"/>
                <a:gd name="connsiteY7" fmla="*/ 1025193 h 1201087"/>
                <a:gd name="connsiteX8" fmla="*/ 1 w 1201087"/>
                <a:gd name="connsiteY8" fmla="*/ 600544 h 1201087"/>
                <a:gd name="connsiteX9" fmla="*/ 0 w 1201087"/>
                <a:gd name="connsiteY9" fmla="*/ 600544 h 120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1087" h="1201087">
                  <a:moveTo>
                    <a:pt x="0" y="600544"/>
                  </a:moveTo>
                  <a:cubicBezTo>
                    <a:pt x="0" y="441270"/>
                    <a:pt x="63272" y="288519"/>
                    <a:pt x="175896" y="175895"/>
                  </a:cubicBezTo>
                  <a:cubicBezTo>
                    <a:pt x="288520" y="63271"/>
                    <a:pt x="441271" y="0"/>
                    <a:pt x="600545" y="0"/>
                  </a:cubicBezTo>
                  <a:cubicBezTo>
                    <a:pt x="759819" y="0"/>
                    <a:pt x="912570" y="63272"/>
                    <a:pt x="1025194" y="175896"/>
                  </a:cubicBezTo>
                  <a:cubicBezTo>
                    <a:pt x="1137818" y="288520"/>
                    <a:pt x="1201089" y="441271"/>
                    <a:pt x="1201089" y="600545"/>
                  </a:cubicBezTo>
                  <a:cubicBezTo>
                    <a:pt x="1201089" y="759819"/>
                    <a:pt x="1137818" y="912570"/>
                    <a:pt x="1025194" y="1025194"/>
                  </a:cubicBezTo>
                  <a:cubicBezTo>
                    <a:pt x="912570" y="1137818"/>
                    <a:pt x="759819" y="1201089"/>
                    <a:pt x="600545" y="1201089"/>
                  </a:cubicBezTo>
                  <a:cubicBezTo>
                    <a:pt x="441271" y="1201089"/>
                    <a:pt x="288520" y="1137817"/>
                    <a:pt x="175896" y="1025193"/>
                  </a:cubicBezTo>
                  <a:cubicBezTo>
                    <a:pt x="63272" y="912569"/>
                    <a:pt x="1" y="759818"/>
                    <a:pt x="1" y="600544"/>
                  </a:cubicBezTo>
                  <a:lnTo>
                    <a:pt x="0" y="6005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965" tIns="227965" rIns="227965" bIns="227965" numCol="1" spcCol="1270" anchor="ctr" anchorCtr="0">
              <a:noAutofit/>
            </a:bodyPr>
            <a:lstStyle/>
            <a:p>
              <a:pPr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dirty="0" smtClean="0">
                <a:latin typeface="Georgia" pitchFamily="18" charset="0"/>
              </a:endParaRPr>
            </a:p>
            <a:p>
              <a:pPr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dirty="0" smtClean="0">
                <a:latin typeface="Georgia" pitchFamily="18" charset="0"/>
              </a:endParaRPr>
            </a:p>
            <a:p>
              <a:pPr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Georgia" pitchFamily="18" charset="0"/>
                </a:rPr>
                <a:t>Органы государственной власти и МСУ</a:t>
              </a: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100" kern="1200" dirty="0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2872184" y="4912444"/>
              <a:ext cx="1201087" cy="1201087"/>
            </a:xfrm>
            <a:custGeom>
              <a:avLst/>
              <a:gdLst>
                <a:gd name="connsiteX0" fmla="*/ 0 w 1201087"/>
                <a:gd name="connsiteY0" fmla="*/ 600544 h 1201087"/>
                <a:gd name="connsiteX1" fmla="*/ 175896 w 1201087"/>
                <a:gd name="connsiteY1" fmla="*/ 175895 h 1201087"/>
                <a:gd name="connsiteX2" fmla="*/ 600545 w 1201087"/>
                <a:gd name="connsiteY2" fmla="*/ 0 h 1201087"/>
                <a:gd name="connsiteX3" fmla="*/ 1025194 w 1201087"/>
                <a:gd name="connsiteY3" fmla="*/ 175896 h 1201087"/>
                <a:gd name="connsiteX4" fmla="*/ 1201089 w 1201087"/>
                <a:gd name="connsiteY4" fmla="*/ 600545 h 1201087"/>
                <a:gd name="connsiteX5" fmla="*/ 1025194 w 1201087"/>
                <a:gd name="connsiteY5" fmla="*/ 1025194 h 1201087"/>
                <a:gd name="connsiteX6" fmla="*/ 600545 w 1201087"/>
                <a:gd name="connsiteY6" fmla="*/ 1201089 h 1201087"/>
                <a:gd name="connsiteX7" fmla="*/ 175896 w 1201087"/>
                <a:gd name="connsiteY7" fmla="*/ 1025193 h 1201087"/>
                <a:gd name="connsiteX8" fmla="*/ 1 w 1201087"/>
                <a:gd name="connsiteY8" fmla="*/ 600544 h 1201087"/>
                <a:gd name="connsiteX9" fmla="*/ 0 w 1201087"/>
                <a:gd name="connsiteY9" fmla="*/ 600544 h 120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1087" h="1201087">
                  <a:moveTo>
                    <a:pt x="0" y="600544"/>
                  </a:moveTo>
                  <a:cubicBezTo>
                    <a:pt x="0" y="441270"/>
                    <a:pt x="63272" y="288519"/>
                    <a:pt x="175896" y="175895"/>
                  </a:cubicBezTo>
                  <a:cubicBezTo>
                    <a:pt x="288520" y="63271"/>
                    <a:pt x="441271" y="0"/>
                    <a:pt x="600545" y="0"/>
                  </a:cubicBezTo>
                  <a:cubicBezTo>
                    <a:pt x="759819" y="0"/>
                    <a:pt x="912570" y="63272"/>
                    <a:pt x="1025194" y="175896"/>
                  </a:cubicBezTo>
                  <a:cubicBezTo>
                    <a:pt x="1137818" y="288520"/>
                    <a:pt x="1201089" y="441271"/>
                    <a:pt x="1201089" y="600545"/>
                  </a:cubicBezTo>
                  <a:cubicBezTo>
                    <a:pt x="1201089" y="759819"/>
                    <a:pt x="1137818" y="912570"/>
                    <a:pt x="1025194" y="1025194"/>
                  </a:cubicBezTo>
                  <a:cubicBezTo>
                    <a:pt x="912570" y="1137818"/>
                    <a:pt x="759819" y="1201089"/>
                    <a:pt x="600545" y="1201089"/>
                  </a:cubicBezTo>
                  <a:cubicBezTo>
                    <a:pt x="441271" y="1201089"/>
                    <a:pt x="288520" y="1137817"/>
                    <a:pt x="175896" y="1025193"/>
                  </a:cubicBezTo>
                  <a:cubicBezTo>
                    <a:pt x="63272" y="912569"/>
                    <a:pt x="1" y="759818"/>
                    <a:pt x="1" y="600544"/>
                  </a:cubicBezTo>
                  <a:lnTo>
                    <a:pt x="0" y="6005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755" tIns="198755" rIns="198755" bIns="19875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latin typeface="Georgia" pitchFamily="18" charset="0"/>
                </a:rPr>
                <a:t>СМИ</a:t>
              </a:r>
              <a:endParaRPr lang="ru-RU" sz="2000" b="1" kern="1200" dirty="0">
                <a:latin typeface="Georgia" pitchFamily="18" charset="0"/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949427" y="2475175"/>
              <a:ext cx="1201087" cy="1201087"/>
            </a:xfrm>
            <a:custGeom>
              <a:avLst/>
              <a:gdLst>
                <a:gd name="connsiteX0" fmla="*/ 0 w 1201087"/>
                <a:gd name="connsiteY0" fmla="*/ 600544 h 1201087"/>
                <a:gd name="connsiteX1" fmla="*/ 175896 w 1201087"/>
                <a:gd name="connsiteY1" fmla="*/ 175895 h 1201087"/>
                <a:gd name="connsiteX2" fmla="*/ 600545 w 1201087"/>
                <a:gd name="connsiteY2" fmla="*/ 0 h 1201087"/>
                <a:gd name="connsiteX3" fmla="*/ 1025194 w 1201087"/>
                <a:gd name="connsiteY3" fmla="*/ 175896 h 1201087"/>
                <a:gd name="connsiteX4" fmla="*/ 1201089 w 1201087"/>
                <a:gd name="connsiteY4" fmla="*/ 600545 h 1201087"/>
                <a:gd name="connsiteX5" fmla="*/ 1025194 w 1201087"/>
                <a:gd name="connsiteY5" fmla="*/ 1025194 h 1201087"/>
                <a:gd name="connsiteX6" fmla="*/ 600545 w 1201087"/>
                <a:gd name="connsiteY6" fmla="*/ 1201089 h 1201087"/>
                <a:gd name="connsiteX7" fmla="*/ 175896 w 1201087"/>
                <a:gd name="connsiteY7" fmla="*/ 1025193 h 1201087"/>
                <a:gd name="connsiteX8" fmla="*/ 1 w 1201087"/>
                <a:gd name="connsiteY8" fmla="*/ 600544 h 1201087"/>
                <a:gd name="connsiteX9" fmla="*/ 0 w 1201087"/>
                <a:gd name="connsiteY9" fmla="*/ 600544 h 120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1087" h="1201087">
                  <a:moveTo>
                    <a:pt x="0" y="600544"/>
                  </a:moveTo>
                  <a:cubicBezTo>
                    <a:pt x="0" y="441270"/>
                    <a:pt x="63272" y="288519"/>
                    <a:pt x="175896" y="175895"/>
                  </a:cubicBezTo>
                  <a:cubicBezTo>
                    <a:pt x="288520" y="63271"/>
                    <a:pt x="441271" y="0"/>
                    <a:pt x="600545" y="0"/>
                  </a:cubicBezTo>
                  <a:cubicBezTo>
                    <a:pt x="759819" y="0"/>
                    <a:pt x="912570" y="63272"/>
                    <a:pt x="1025194" y="175896"/>
                  </a:cubicBezTo>
                  <a:cubicBezTo>
                    <a:pt x="1137818" y="288520"/>
                    <a:pt x="1201089" y="441271"/>
                    <a:pt x="1201089" y="600545"/>
                  </a:cubicBezTo>
                  <a:cubicBezTo>
                    <a:pt x="1201089" y="759819"/>
                    <a:pt x="1137818" y="912570"/>
                    <a:pt x="1025194" y="1025194"/>
                  </a:cubicBezTo>
                  <a:cubicBezTo>
                    <a:pt x="912570" y="1137818"/>
                    <a:pt x="759819" y="1201089"/>
                    <a:pt x="600545" y="1201089"/>
                  </a:cubicBezTo>
                  <a:cubicBezTo>
                    <a:pt x="441271" y="1201089"/>
                    <a:pt x="288520" y="1137817"/>
                    <a:pt x="175896" y="1025193"/>
                  </a:cubicBezTo>
                  <a:cubicBezTo>
                    <a:pt x="63272" y="912569"/>
                    <a:pt x="1" y="759818"/>
                    <a:pt x="1" y="600544"/>
                  </a:cubicBezTo>
                  <a:lnTo>
                    <a:pt x="0" y="6005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755" tIns="198755" rIns="198755" bIns="19875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Georgia" pitchFamily="18" charset="0"/>
                </a:rPr>
                <a:t>ВУЗы</a:t>
              </a:r>
              <a:endParaRPr lang="ru-RU" sz="2000" b="1" kern="1200" dirty="0">
                <a:latin typeface="Georgia" pitchFamily="18" charset="0"/>
              </a:endParaRPr>
            </a:p>
          </p:txBody>
        </p:sp>
      </p:grpSp>
      <p:sp>
        <p:nvSpPr>
          <p:cNvPr id="49" name="Стрелка вниз 48"/>
          <p:cNvSpPr/>
          <p:nvPr/>
        </p:nvSpPr>
        <p:spPr>
          <a:xfrm>
            <a:off x="4499992" y="2564904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войная стрелка влево/вправо 49"/>
          <p:cNvSpPr/>
          <p:nvPr/>
        </p:nvSpPr>
        <p:spPr>
          <a:xfrm rot="1546086">
            <a:off x="2680983" y="3376647"/>
            <a:ext cx="504056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войная стрелка влево/вправо 50"/>
          <p:cNvSpPr/>
          <p:nvPr/>
        </p:nvSpPr>
        <p:spPr>
          <a:xfrm rot="8948062">
            <a:off x="6284844" y="3316777"/>
            <a:ext cx="504056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войная стрелка влево/вправо 51"/>
          <p:cNvSpPr/>
          <p:nvPr/>
        </p:nvSpPr>
        <p:spPr>
          <a:xfrm rot="19007914">
            <a:off x="3337370" y="4904243"/>
            <a:ext cx="45542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войная стрелка влево/вправо 52"/>
          <p:cNvSpPr/>
          <p:nvPr/>
        </p:nvSpPr>
        <p:spPr>
          <a:xfrm rot="13397442">
            <a:off x="5713595" y="4904309"/>
            <a:ext cx="45542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1619672" y="3933056"/>
            <a:ext cx="792088" cy="1296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139952" y="5949280"/>
            <a:ext cx="14401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7380312" y="4005064"/>
            <a:ext cx="432048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6300192" y="1916832"/>
            <a:ext cx="792088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2339752" y="1988840"/>
            <a:ext cx="72008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 smtClean="0">
                <a:latin typeface="Georgia" pitchFamily="18" charset="0"/>
              </a:rPr>
              <a:t>О роли Общественного контроля, как одной из формы добровольчества, в сфере культурного наследия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229600" cy="4174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t="14458" b="6328"/>
          <a:stretch>
            <a:fillRect/>
          </a:stretch>
        </p:blipFill>
        <p:spPr bwMode="auto">
          <a:xfrm>
            <a:off x="0" y="1412875"/>
            <a:ext cx="9144000" cy="496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75459"/>
          <a:stretch>
            <a:fillRect/>
          </a:stretch>
        </p:blipFill>
        <p:spPr bwMode="auto">
          <a:xfrm>
            <a:off x="0" y="0"/>
            <a:ext cx="9144000" cy="164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82976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Georgia" pitchFamily="18" charset="0"/>
              </a:rPr>
              <a:t>Правовые основы реализации "дорожной карты" добровольческой инициативы  в сфере культурного наследия. </a:t>
            </a:r>
            <a:endParaRPr lang="ru-RU" sz="28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Georgia" pitchFamily="18" charset="0"/>
              </a:rPr>
              <a:t>Спасибо за внимание!</a:t>
            </a:r>
            <a:endParaRPr lang="ru-RU" sz="3600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2001</TotalTime>
  <Words>261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Открытая</vt:lpstr>
      <vt:lpstr>Лист Microsoft Excel 97-2003</vt:lpstr>
      <vt:lpstr>Правовые основы реализации "дорожной карты" добровольческой инициативы  в сфере культурного наследия. </vt:lpstr>
      <vt:lpstr>Руководитель проекта</vt:lpstr>
      <vt:lpstr>ОБЪЕКТЫ КУЛЬТУРНОГО НАСЛЕДИЯ  ТАМБОВСКОЙ ОБЛАСТИ - 1367 </vt:lpstr>
      <vt:lpstr>СОБСТВЕННИКИ ОБЪЕКТОВ КУЛЬТУРНОГО НАСЛЕДИЯ ТАМБОВСКОЙ ОБЛАСТИ </vt:lpstr>
      <vt:lpstr>Дорожная карта</vt:lpstr>
      <vt:lpstr>Схема взаимодействия участников проекта в сфере культурного наследия </vt:lpstr>
      <vt:lpstr>О роли Общественного контроля, как одной из формы добровольчества, в сфере культурного наследия</vt:lpstr>
      <vt:lpstr>Презентация PowerPoint</vt:lpstr>
      <vt:lpstr>Правовые основы реализации "дорожной карты" добровольческой инициативы  в сфере культурного наследия.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Правовые основы реализации "дорожной карты" добровольческой инициативы  в сфере культурного наследия.</dc:title>
  <dc:creator>Алексей Анашкин</dc:creator>
  <cp:lastModifiedBy>User</cp:lastModifiedBy>
  <cp:revision>18</cp:revision>
  <dcterms:created xsi:type="dcterms:W3CDTF">2018-02-11T18:50:56Z</dcterms:created>
  <dcterms:modified xsi:type="dcterms:W3CDTF">2018-02-15T19:10:57Z</dcterms:modified>
</cp:coreProperties>
</file>