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59" r:id="rId7"/>
    <p:sldId id="258" r:id="rId8"/>
    <p:sldId id="260" r:id="rId9"/>
    <p:sldId id="261" r:id="rId10"/>
    <p:sldId id="264" r:id="rId11"/>
    <p:sldId id="263" r:id="rId12"/>
    <p:sldId id="265" r:id="rId13"/>
    <p:sldId id="267" r:id="rId14"/>
    <p:sldId id="268" r:id="rId15"/>
    <p:sldId id="269" r:id="rId16"/>
    <p:sldId id="285" r:id="rId17"/>
    <p:sldId id="270" r:id="rId18"/>
    <p:sldId id="271" r:id="rId19"/>
    <p:sldId id="287" r:id="rId20"/>
    <p:sldId id="290" r:id="rId21"/>
    <p:sldId id="291" r:id="rId22"/>
    <p:sldId id="292" r:id="rId23"/>
    <p:sldId id="282" r:id="rId24"/>
    <p:sldId id="283" r:id="rId25"/>
    <p:sldId id="284" r:id="rId26"/>
    <p:sldId id="293" r:id="rId27"/>
    <p:sldId id="272" r:id="rId28"/>
    <p:sldId id="281" r:id="rId29"/>
    <p:sldId id="280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07" autoAdjust="0"/>
    <p:restoredTop sz="94660"/>
  </p:normalViewPr>
  <p:slideViewPr>
    <p:cSldViewPr snapToGrid="0">
      <p:cViewPr>
        <p:scale>
          <a:sx n="90" d="100"/>
          <a:sy n="90" d="100"/>
        </p:scale>
        <p:origin x="-192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sledie-journal.ru/ru/journals/13/108.html" TargetMode="External"/><Relationship Id="rId2" Type="http://schemas.openxmlformats.org/officeDocument/2006/relationships/hyperlink" Target="http://nasledie-journal.ru/ru/journals/17/139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Тематические </a:t>
            </a:r>
            <a:r>
              <a:rPr lang="ru-RU" sz="3200" dirty="0">
                <a:solidFill>
                  <a:srgbClr val="FFFF00"/>
                </a:solidFill>
              </a:rPr>
              <a:t>исторические парки  в Российской Федерации: типология, развитие и </a:t>
            </a:r>
            <a:r>
              <a:rPr lang="ru-RU" sz="3200" dirty="0" smtClean="0">
                <a:solidFill>
                  <a:srgbClr val="FFFF00"/>
                </a:solidFill>
              </a:rPr>
              <a:t>перспективы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067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/>
              <a:t>Аспирант </a:t>
            </a:r>
            <a:r>
              <a:rPr lang="ru-RU" sz="2200" b="1" dirty="0" smtClean="0"/>
              <a:t>НЕЛЬЗИНА ОЛЬГА ЮРЬЕВНА</a:t>
            </a:r>
            <a:r>
              <a:rPr lang="en-US" sz="1900" b="1" dirty="0" smtClean="0"/>
              <a:t> </a:t>
            </a:r>
            <a:r>
              <a:rPr lang="en-US" sz="1900" dirty="0"/>
              <a:t>(II </a:t>
            </a:r>
            <a:r>
              <a:rPr lang="ru-RU" sz="1900" dirty="0"/>
              <a:t>курс</a:t>
            </a:r>
            <a:r>
              <a:rPr lang="en-US" sz="1900" dirty="0"/>
              <a:t>)</a:t>
            </a:r>
            <a:endParaRPr lang="ru-RU" sz="1900" dirty="0"/>
          </a:p>
          <a:p>
            <a:pPr algn="just"/>
            <a:r>
              <a:rPr lang="ru-RU" sz="1900" dirty="0"/>
              <a:t>Укрупненная группа направлений подготовки (УГНС)</a:t>
            </a:r>
          </a:p>
          <a:p>
            <a:pPr algn="just"/>
            <a:r>
              <a:rPr lang="ru-RU" sz="1900" dirty="0"/>
              <a:t>51.00.00 – </a:t>
            </a:r>
            <a:r>
              <a:rPr lang="ru-RU" sz="1900" dirty="0" smtClean="0"/>
              <a:t>КУЛЬТУРОВЕДЕНИЕ И СОЦИОКУЛЬТУРНЫЕ ОБЪЕКТЫ</a:t>
            </a:r>
          </a:p>
          <a:p>
            <a:pPr algn="just"/>
            <a:r>
              <a:rPr lang="ru-RU" sz="1900" dirty="0" smtClean="0"/>
              <a:t>Направление </a:t>
            </a:r>
            <a:r>
              <a:rPr lang="ru-RU" sz="1900" dirty="0"/>
              <a:t>подготовки (НП) 51.06.01 – </a:t>
            </a:r>
            <a:r>
              <a:rPr lang="ru-RU" sz="1900" dirty="0" smtClean="0"/>
              <a:t>КУЛЬТУРОЛОГИЯ</a:t>
            </a:r>
          </a:p>
          <a:p>
            <a:pPr algn="just"/>
            <a:r>
              <a:rPr lang="ru-RU" sz="1900" dirty="0" smtClean="0"/>
              <a:t>Специальность </a:t>
            </a:r>
            <a:r>
              <a:rPr lang="ru-RU" sz="1900" dirty="0"/>
              <a:t>24.00.01 - </a:t>
            </a:r>
            <a:r>
              <a:rPr lang="ru-RU" sz="1900" dirty="0" smtClean="0"/>
              <a:t>ТЕОРИЯ И ИСТОРИЯ КУЛЬТУРЫ</a:t>
            </a:r>
            <a:endParaRPr lang="ru-RU" sz="1900" dirty="0"/>
          </a:p>
          <a:p>
            <a:pPr algn="just"/>
            <a:r>
              <a:rPr lang="ru-RU" sz="1900" dirty="0"/>
              <a:t>Научный руководитель </a:t>
            </a:r>
            <a:r>
              <a:rPr lang="ru-RU" sz="1900" b="1" dirty="0"/>
              <a:t>- </a:t>
            </a:r>
            <a:r>
              <a:rPr lang="ru-RU" sz="1900" b="1" dirty="0" smtClean="0"/>
              <a:t>ОКОРОКОВ А.В</a:t>
            </a:r>
            <a:r>
              <a:rPr lang="ru-RU" sz="1900" dirty="0" smtClean="0"/>
              <a:t>., </a:t>
            </a:r>
            <a:r>
              <a:rPr lang="ru-RU" sz="1900" dirty="0"/>
              <a:t>доктор исторических наук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5647" y="1650670"/>
            <a:ext cx="814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Тема научно-квалификационной работы (</a:t>
            </a:r>
            <a:r>
              <a:rPr lang="ru-RU" sz="2400" dirty="0" smtClean="0">
                <a:solidFill>
                  <a:srgbClr val="002060"/>
                </a:solidFill>
              </a:rPr>
              <a:t>диссертации)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03057" y="3235578"/>
            <a:ext cx="308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ИНСТИТУТ НАСЛЕДИЯ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849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4200"/>
            <a:ext cx="97282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Предмет исследования </a:t>
            </a:r>
            <a:r>
              <a:rPr lang="ru-RU" sz="2000" b="1" i="1" dirty="0"/>
              <a:t>– </a:t>
            </a:r>
            <a:r>
              <a:rPr lang="ru-RU" sz="2000" dirty="0" err="1"/>
              <a:t>культуротворческая</a:t>
            </a:r>
            <a:r>
              <a:rPr lang="ru-RU" sz="2000" dirty="0"/>
              <a:t> деятельность Тематических исторических парков (Парков Живой Истории), их образовательные, познавательные, рекреационные и развлекательные функции.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Объектами научного исследования </a:t>
            </a:r>
            <a:r>
              <a:rPr lang="ru-RU" sz="2000" dirty="0"/>
              <a:t>являются Тематические исторические парки, как социокультурный феномен современного общества. В целом такие объекты неразрывно связаны и взаимодействуют с экономической, финансовой и туристической составляющей, зависят от ряда социальных и этнических факторов. </a:t>
            </a:r>
          </a:p>
          <a:p>
            <a:endParaRPr lang="ru-RU" sz="2000" dirty="0"/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Методология и теоретические основы исследо­вания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000" dirty="0"/>
              <a:t>качестве ведущей методологии исследования предполагается использовать интегративный подход к постановке и решению задач диссертации, синтезирующий системный, культурно-исторический, сравнительно-исторические методы, позволяющие рассмотреть проблему в целостности. В целом такой подход отражает основной вектор современных культурологических исследований.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10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57050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Теоретическая и практическая значимость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Состоит </a:t>
            </a:r>
            <a:r>
              <a:rPr lang="ru-RU" dirty="0"/>
              <a:t>в возможности использования материалов научно – квалификационной работы (диссертации) при проектировании и строительстве подобного рода парков, разработке типового решения и соответствующих рекомендаций по их функционированию, режиму работы, историко-культурным, архитектурным и этнографическим особенностям.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11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0927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План выпускной научно-квалифицированной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711579" cy="4521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ВВЕДЕНИЕ</a:t>
            </a:r>
            <a:endParaRPr lang="ru-RU" sz="2100" dirty="0"/>
          </a:p>
          <a:p>
            <a:pPr marL="0" indent="0" algn="just">
              <a:buNone/>
            </a:pPr>
            <a:r>
              <a:rPr lang="ru-RU" sz="2100" b="1" dirty="0"/>
              <a:t>Глава 1. </a:t>
            </a:r>
            <a:r>
              <a:rPr lang="ru-RU" sz="2100" dirty="0"/>
              <a:t>Создание «музеев под открытым небом» в России и за рубежом в исторической ретроспективе. Возникновение тематических парков в Европе, Азии и Северной Америке как продолжение развития «музеев под открытым небом» с целью их коммерциализации и окупаемости. Возникновение направления «живой истории». Различные направления развития тематических парков. Зарубежный опыт и возможность его применения к современным российским условиям.</a:t>
            </a:r>
          </a:p>
          <a:p>
            <a:pPr marL="0" indent="0" algn="just">
              <a:buNone/>
            </a:pPr>
            <a:r>
              <a:rPr lang="ru-RU" sz="2100" b="1" dirty="0"/>
              <a:t>Глава 2. </a:t>
            </a:r>
            <a:r>
              <a:rPr lang="ru-RU" sz="2100" dirty="0"/>
              <a:t>Особенности создания и развития тематических парков в различных климатических условиях. Проблемы, возникающие при создании парков различной тематики (тематические парки, музеи деревянного зодчества, этнографические парки, этностойбища и </a:t>
            </a:r>
            <a:r>
              <a:rPr lang="ru-RU" sz="2100" dirty="0" err="1"/>
              <a:t>этноаулы</a:t>
            </a:r>
            <a:r>
              <a:rPr lang="ru-RU" sz="2100" dirty="0"/>
              <a:t>). Проблемы взаимодействия учреждений культуры и вновь создаваемых тематических парков. Музеи-заповедники как основа для развития тематических парков. </a:t>
            </a:r>
            <a:endParaRPr lang="ru-RU" sz="2100" dirty="0" smtClean="0"/>
          </a:p>
          <a:p>
            <a:pPr marL="0" indent="0" algn="just">
              <a:buNone/>
            </a:pPr>
            <a:r>
              <a:rPr lang="ru-RU" sz="2100" b="1" dirty="0" smtClean="0"/>
              <a:t>Глава </a:t>
            </a:r>
            <a:r>
              <a:rPr lang="ru-RU" sz="2100" b="1" dirty="0"/>
              <a:t>3. </a:t>
            </a:r>
            <a:r>
              <a:rPr lang="ru-RU" sz="2100" dirty="0"/>
              <a:t>Перспективы развития тематических и этнографических парков на территории Российской Федерации.</a:t>
            </a:r>
            <a:r>
              <a:rPr lang="ru-RU" sz="2100" b="1" i="1" dirty="0"/>
              <a:t> </a:t>
            </a:r>
            <a:r>
              <a:rPr lang="ru-RU" sz="2100" dirty="0"/>
              <a:t>Создание в России парков патриотической направленности: история вопроса, специфика и особенности. Выявление наиболее перспективных регионов и территорий для создания исторических тематических парков, обозначение критериев выбора. Различные подходы к организационно-правовым и финансовым моделям существования парков. Рекомендации по оптимальному развитию сети тематических парков историко-патриотической направленности.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12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01572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План выпускной научно-квалифицированной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ЗАКЛЮЧЕНИЕ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Выводы по диссертационному исследованию. Рекомендации по возможным вариантам развития Тематических исторических парков (Парков Живой Истории) и дальнейшие перспективы. Рекомендации по проектированию и строительству подобного рода парков, разработке примерного типового решения и соответствующих рекомендаций по их функционированию, режиму работы, историко-культурным, архитектурным и этнографическим особенностям. Рекомендации по созданию подводных музеев, подводных исторических парков и заповедников, как способа сохранения объектов подводного культурного наследия.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13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04724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План выпускной научно-квалифицированной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Приложения</a:t>
            </a:r>
            <a:r>
              <a:rPr lang="ru-RU" b="1" i="1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Приложение 1.</a:t>
            </a:r>
            <a:r>
              <a:rPr lang="ru-RU" dirty="0"/>
              <a:t> Список объектов, рассматриваемых в рамках</a:t>
            </a:r>
            <a:r>
              <a:rPr lang="ru-RU" i="1" dirty="0"/>
              <a:t> </a:t>
            </a:r>
            <a:r>
              <a:rPr lang="ru-RU" dirty="0"/>
              <a:t>научно-квалификационной работы: тематические парки, музеи деревянного зодчества, этнографические парки, </a:t>
            </a:r>
            <a:r>
              <a:rPr lang="ru-RU" dirty="0" err="1"/>
              <a:t>этностойбища</a:t>
            </a:r>
            <a:r>
              <a:rPr lang="ru-RU" dirty="0"/>
              <a:t> и этноаулы.</a:t>
            </a:r>
          </a:p>
          <a:p>
            <a:pPr marL="0" indent="0">
              <a:buNone/>
            </a:pPr>
            <a:r>
              <a:rPr lang="ru-RU" b="1" i="1" dirty="0"/>
              <a:t>Приложение 2.</a:t>
            </a:r>
            <a:r>
              <a:rPr lang="ru-RU" dirty="0"/>
              <a:t> Статистические таблицы и диаграммы, отражающие количественное соотношение существующих и проектируемых объектов в различных Федеральных округах Российской Федерации.</a:t>
            </a:r>
          </a:p>
          <a:p>
            <a:pPr marL="0" indent="0">
              <a:buNone/>
            </a:pPr>
            <a:r>
              <a:rPr lang="ru-RU" b="1" i="1" dirty="0"/>
              <a:t>Приложение 3.</a:t>
            </a:r>
            <a:r>
              <a:rPr lang="ru-RU" dirty="0"/>
              <a:t> Эскизный проект Тематического исторического парка (Парк Живой Истории).</a:t>
            </a:r>
          </a:p>
          <a:p>
            <a:pPr marL="0" indent="0">
              <a:buNone/>
            </a:pPr>
            <a:r>
              <a:rPr lang="ru-RU" b="1" i="1" dirty="0"/>
              <a:t>Приложение 4.</a:t>
            </a:r>
            <a:r>
              <a:rPr lang="ru-RU" dirty="0"/>
              <a:t> Эскизный проект Подводного исторического парка.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14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68029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Результаты сдачи экзаменов кандидатского минимума: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557572"/>
              </p:ext>
            </p:extLst>
          </p:nvPr>
        </p:nvGraphicFramePr>
        <p:xfrm>
          <a:off x="681038" y="2336800"/>
          <a:ext cx="96138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2"/>
                <a:gridCol w="6210300"/>
                <a:gridCol w="24844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ДИСЦИПЛИНЫ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и философия науки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отлично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15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48479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Список публикаций: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26322"/>
            <a:ext cx="10801438" cy="46936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i="1" dirty="0" smtClean="0"/>
              <a:t>Свиридова</a:t>
            </a:r>
            <a:r>
              <a:rPr lang="ru-RU" sz="3400" i="1" dirty="0"/>
              <a:t>, О. Ю. Туристические составляющие и проблемы реализации проектов тематических и национальных парков, музеев и рекреационных и познавательных комплексов в регионах России [Электронный ресурс] / О. Ю. Свиридова // Журнал Института Наследия: сетевое научное рецензируемое издание. - 2017. - № 2(9). Режим доступа</a:t>
            </a:r>
            <a:r>
              <a:rPr lang="ru-RU" sz="3400" i="1" dirty="0" smtClean="0"/>
              <a:t>: </a:t>
            </a:r>
            <a:r>
              <a:rPr lang="ru-RU" sz="3400" i="1" dirty="0" smtClean="0">
                <a:hlinkClick r:id="rId2"/>
              </a:rPr>
              <a:t>http</a:t>
            </a:r>
            <a:r>
              <a:rPr lang="ru-RU" sz="3400" i="1" dirty="0">
                <a:hlinkClick r:id="rId2"/>
              </a:rPr>
              <a:t>://nasledie-journal.ru/ru/journals/17/139.html</a:t>
            </a:r>
            <a:r>
              <a:rPr lang="ru-RU" sz="3400" i="1" dirty="0"/>
              <a:t>, свободный. - </a:t>
            </a:r>
            <a:r>
              <a:rPr lang="ru-RU" sz="3400" i="1" dirty="0" err="1"/>
              <a:t>Загл</a:t>
            </a:r>
            <a:r>
              <a:rPr lang="ru-RU" sz="3400" i="1" dirty="0"/>
              <a:t>. с экрана</a:t>
            </a:r>
            <a:r>
              <a:rPr lang="ru-RU" sz="3400" i="1" dirty="0" smtClean="0"/>
              <a:t>.</a:t>
            </a:r>
            <a:r>
              <a:rPr lang="ru-RU" sz="3400" i="1" dirty="0"/>
              <a:t> </a:t>
            </a:r>
          </a:p>
          <a:p>
            <a:pPr algn="just"/>
            <a:r>
              <a:rPr lang="ru-RU" sz="3400" i="1" dirty="0" smtClean="0"/>
              <a:t>Свиридова</a:t>
            </a:r>
            <a:r>
              <a:rPr lang="ru-RU" sz="3400" i="1" dirty="0"/>
              <a:t>, О. Ю. Расположение и некоторые особенности существующих и проектируемых этнографических музеев, парков этнографической реконструкции и этнических деревень на территории Российской Федерации [Электронный ресурс] / О. Ю. Свиридова // Журнал Института Наследия: сетевое научное рецензируемое издание. - 2016. - № 4(7). Режим доступа</a:t>
            </a:r>
            <a:r>
              <a:rPr lang="ru-RU" sz="3400" i="1" dirty="0" smtClean="0"/>
              <a:t>: </a:t>
            </a:r>
            <a:r>
              <a:rPr lang="ru-RU" sz="3400" i="1" dirty="0" smtClean="0">
                <a:hlinkClick r:id="rId3"/>
              </a:rPr>
              <a:t>http</a:t>
            </a:r>
            <a:r>
              <a:rPr lang="ru-RU" sz="3400" i="1" dirty="0">
                <a:hlinkClick r:id="rId3"/>
              </a:rPr>
              <a:t>://nasledie-journal.ru/ru/journals/13/108.html</a:t>
            </a:r>
            <a:r>
              <a:rPr lang="ru-RU" sz="3400" i="1" dirty="0"/>
              <a:t>, свободный. - </a:t>
            </a:r>
            <a:r>
              <a:rPr lang="ru-RU" sz="3400" i="1" dirty="0" err="1"/>
              <a:t>Загл</a:t>
            </a:r>
            <a:r>
              <a:rPr lang="ru-RU" sz="3400" i="1" dirty="0"/>
              <a:t>. с экрана</a:t>
            </a:r>
            <a:r>
              <a:rPr lang="ru-RU" sz="3400" i="1" dirty="0" smtClean="0"/>
              <a:t>.</a:t>
            </a:r>
            <a:endParaRPr lang="ru-RU" sz="3400" i="1" dirty="0"/>
          </a:p>
          <a:p>
            <a:pPr marL="0" indent="0">
              <a:buNone/>
            </a:pPr>
            <a:r>
              <a:rPr lang="ru-RU" sz="3400" dirty="0" smtClean="0"/>
              <a:t>Статьи, находящиеся в печати</a:t>
            </a:r>
          </a:p>
          <a:p>
            <a:pPr algn="just"/>
            <a:r>
              <a:rPr lang="ru-RU" sz="3400" i="1" dirty="0" smtClean="0"/>
              <a:t>Нельзина О. Ю. Проблемы, возникающие при реализации проектов этнографических музеев, парков этнографической реконструкции и этнических деревень на региональной периферии в Российской Федерации. // Журнал Института Наследия. Объем - 1, 3 л.</a:t>
            </a:r>
          </a:p>
          <a:p>
            <a:pPr algn="just"/>
            <a:r>
              <a:rPr lang="ru-RU" sz="3400" i="1" dirty="0" smtClean="0"/>
              <a:t>Нельзина </a:t>
            </a:r>
            <a:r>
              <a:rPr lang="ru-RU" sz="3400" i="1" dirty="0"/>
              <a:t>О. Ю. Военно-патриотические парки как учреждения музейного типа: основные модели и проблемы реализации проектов (Проблемы, возникающие при внедрении новых методов и технологии создания военно-исторических и военно-патриотических парков</a:t>
            </a:r>
            <a:r>
              <a:rPr lang="ru-RU" sz="3400" i="1" dirty="0" smtClean="0"/>
              <a:t>).// </a:t>
            </a:r>
            <a:r>
              <a:rPr lang="ru-RU" sz="3400" i="1" dirty="0"/>
              <a:t>Журнал «Культурное наследие России». Объем - 0,5 а. </a:t>
            </a:r>
            <a:r>
              <a:rPr lang="ru-RU" sz="3400" i="1" dirty="0" smtClean="0"/>
              <a:t>л.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400" b="1" dirty="0" smtClean="0"/>
              <a:t>В </a:t>
            </a:r>
            <a:r>
              <a:rPr lang="ru-RU" sz="3400" b="1" dirty="0"/>
              <a:t>2018 году к выходу </a:t>
            </a:r>
            <a:r>
              <a:rPr lang="ru-RU" sz="3400" b="1" dirty="0" smtClean="0"/>
              <a:t>готовится монография под </a:t>
            </a:r>
            <a:r>
              <a:rPr lang="ru-RU" sz="3400" b="1" dirty="0"/>
              <a:t>названием: </a:t>
            </a:r>
            <a:r>
              <a:rPr lang="ru-RU" sz="3400" b="1" dirty="0" smtClean="0"/>
              <a:t>«Тематические парки России, как учреждения музейного типа: проблемы и перспективы» под научной редакцией д.и.н. </a:t>
            </a:r>
            <a:r>
              <a:rPr lang="ru-RU" sz="3400" b="1" dirty="0" err="1" smtClean="0"/>
              <a:t>Окорокова</a:t>
            </a:r>
            <a:r>
              <a:rPr lang="ru-RU" sz="3400" b="1" dirty="0" smtClean="0"/>
              <a:t> А.В.</a:t>
            </a:r>
            <a:endParaRPr lang="ru-RU" sz="3400" b="1" dirty="0"/>
          </a:p>
          <a:p>
            <a:pPr algn="just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16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43034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Индексация работ в базах научного цитирования: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17</a:t>
            </a:r>
            <a:endParaRPr lang="ru-RU" sz="5400" i="1" dirty="0"/>
          </a:p>
        </p:txBody>
      </p:sp>
      <p:pic>
        <p:nvPicPr>
          <p:cNvPr id="5" name="Picture 7" descr="публикации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03" y="2400300"/>
            <a:ext cx="2978076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1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36" y="3791934"/>
            <a:ext cx="2978077" cy="14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4" y="2370067"/>
            <a:ext cx="5876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Выполнение </a:t>
            </a:r>
            <a:r>
              <a:rPr lang="ru-RU" i="1" dirty="0" smtClean="0">
                <a:solidFill>
                  <a:srgbClr val="FFFF00"/>
                </a:solidFill>
              </a:rPr>
              <a:t>НИР </a:t>
            </a:r>
            <a:r>
              <a:rPr lang="ru-RU" sz="2800" i="1" dirty="0" smtClean="0">
                <a:solidFill>
                  <a:srgbClr val="FFFF00"/>
                </a:solidFill>
              </a:rPr>
              <a:t>(в выпускной квалификационной работе входит в состав приложения)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«Разработка предложений </a:t>
            </a:r>
            <a:r>
              <a:rPr lang="ru-RU" b="1" dirty="0"/>
              <a:t>по созданию подводных музеев, подводных исторических парков и заповедников, как способа сохранения объектов подводного культурного </a:t>
            </a:r>
            <a:r>
              <a:rPr lang="ru-RU" b="1" dirty="0" smtClean="0"/>
              <a:t>наследия»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b="1" dirty="0"/>
              <a:t>государственный контракт от 30.08.2017 №1462-01.1-41/06-17</a:t>
            </a:r>
          </a:p>
          <a:p>
            <a:pPr marL="0" indent="0" algn="just">
              <a:buNone/>
            </a:pPr>
            <a:r>
              <a:rPr lang="ru-RU" dirty="0" smtClean="0"/>
              <a:t>ОБЪЕКТЫ РАСПОЛАГАЮТСЯ В РАЙОНЕ ТАМАНСКОГО ПОЛУОСТРОВА ОТ МЫСА ТУЗЛА ДО МЫСА ПАНАГИЯ</a:t>
            </a:r>
          </a:p>
          <a:p>
            <a:pPr marL="0" indent="0" algn="just">
              <a:buNone/>
            </a:pPr>
            <a:r>
              <a:rPr lang="ru-RU" dirty="0"/>
              <a:t>Данную разработку предполагается включить в состав работы в Приложении 4 </a:t>
            </a:r>
            <a:r>
              <a:rPr lang="ru-RU" dirty="0" smtClean="0"/>
              <a:t>– (эскизный </a:t>
            </a:r>
            <a:r>
              <a:rPr lang="ru-RU" dirty="0"/>
              <a:t>проект Подводного исторического </a:t>
            </a:r>
            <a:r>
              <a:rPr lang="ru-RU" dirty="0" smtClean="0"/>
              <a:t>парка)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18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34414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Побережье таманского полуострова от мыса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err="1" smtClean="0">
                <a:solidFill>
                  <a:srgbClr val="FFFF00"/>
                </a:solidFill>
              </a:rPr>
              <a:t>Тузла</a:t>
            </a:r>
            <a:r>
              <a:rPr lang="ru-RU" i="1" dirty="0" smtClean="0">
                <a:solidFill>
                  <a:srgbClr val="FFFF00"/>
                </a:solidFill>
              </a:rPr>
              <a:t> до мыса Панагия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80" y="2336800"/>
            <a:ext cx="4528514" cy="3929829"/>
          </a:xfrm>
        </p:spPr>
      </p:pic>
      <p:sp>
        <p:nvSpPr>
          <p:cNvPr id="5" name="TextBox 4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19</a:t>
            </a:r>
            <a:endParaRPr lang="ru-RU" sz="54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2536030"/>
            <a:ext cx="4966446" cy="3724835"/>
          </a:xfrm>
        </p:spPr>
      </p:pic>
    </p:spTree>
    <p:extLst>
      <p:ext uri="{BB962C8B-B14F-4D97-AF65-F5344CB8AC3E}">
        <p14:creationId xmlns:p14="http://schemas.microsoft.com/office/powerpoint/2010/main" val="326214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436728"/>
            <a:ext cx="10304060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АВТОБИОГРАФИЯ</a:t>
            </a:r>
          </a:p>
          <a:p>
            <a:pPr algn="ctr">
              <a:lnSpc>
                <a:spcPct val="120000"/>
              </a:lnSpc>
            </a:pPr>
            <a:endParaRPr lang="ru-RU" sz="2400" b="1" dirty="0" smtClean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/>
              <a:t>НЕЛЬЗИНА </a:t>
            </a:r>
            <a:r>
              <a:rPr lang="ru-RU" sz="2400" b="1" dirty="0"/>
              <a:t>ОЛЬГА ЮРЬЕВНА </a:t>
            </a:r>
            <a:r>
              <a:rPr lang="ru-RU" sz="2400" dirty="0"/>
              <a:t>– старший</a:t>
            </a:r>
            <a:r>
              <a:rPr lang="ru-RU" sz="2400" b="1" dirty="0"/>
              <a:t> </a:t>
            </a:r>
            <a:r>
              <a:rPr lang="ru-RU" sz="2400" dirty="0"/>
              <a:t>научный сотрудник сектора выставочной деятельности музеев Российского научно-исследовательского института культурного и природного наследия имени Д.С. Лихачева</a:t>
            </a:r>
            <a:r>
              <a:rPr lang="ru-RU" sz="2400" dirty="0" smtClean="0"/>
              <a:t>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Родилась </a:t>
            </a:r>
            <a:r>
              <a:rPr lang="ru-RU" sz="2400" dirty="0"/>
              <a:t>в 1978 г. в Москве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Окончила Государственный университет по землеустройству в </a:t>
            </a:r>
            <a:r>
              <a:rPr lang="ru-RU" sz="2400" dirty="0" smtClean="0"/>
              <a:t>2003г. </a:t>
            </a:r>
            <a:r>
              <a:rPr lang="ru-RU" sz="2400" dirty="0"/>
              <a:t>(архитектурный факультет, специальность - архитектор).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 2001 г. работала архитектором в таких проектных институтах, как ОАО ЦНИИЭП Жилища, ГУП МО «Мосгражданпроект», ГУП МНИИТЭП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69874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20</a:t>
            </a:r>
            <a:endParaRPr lang="ru-RU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65036"/>
            <a:ext cx="7447952" cy="61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21</a:t>
            </a:r>
            <a:endParaRPr lang="ru-RU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82" y="286602"/>
            <a:ext cx="7538142" cy="61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Планы многофункционального подводного культурного центра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2" y="2075631"/>
            <a:ext cx="3547739" cy="44421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0" y="2100900"/>
            <a:ext cx="3533661" cy="4424501"/>
          </a:xfrm>
        </p:spPr>
      </p:pic>
      <p:sp>
        <p:nvSpPr>
          <p:cNvPr id="3" name="TextBox 2"/>
          <p:cNvSpPr txBox="1"/>
          <p:nvPr/>
        </p:nvSpPr>
        <p:spPr>
          <a:xfrm>
            <a:off x="8775512" y="2674623"/>
            <a:ext cx="305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Планы надводной и подводной частей культурного центра (размеры даны в м)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22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14986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23</a:t>
            </a:r>
            <a:endParaRPr lang="ru-RU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5" y="493473"/>
            <a:ext cx="9258924" cy="5715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9609" y="2165230"/>
            <a:ext cx="2303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 </a:t>
            </a:r>
            <a:r>
              <a:rPr lang="ru-RU" dirty="0" err="1" smtClean="0"/>
              <a:t>многофункциональ-ного</a:t>
            </a:r>
            <a:r>
              <a:rPr lang="ru-RU" dirty="0" smtClean="0"/>
              <a:t> </a:t>
            </a:r>
            <a:r>
              <a:rPr lang="ru-RU" dirty="0"/>
              <a:t>подводного культурного центра, </a:t>
            </a:r>
            <a:r>
              <a:rPr lang="ru-RU" dirty="0" smtClean="0"/>
              <a:t>перекрытого прозрачным </a:t>
            </a:r>
            <a:r>
              <a:rPr lang="ru-RU" dirty="0"/>
              <a:t>куполом</a:t>
            </a:r>
            <a:r>
              <a:rPr lang="ru-RU" dirty="0" smtClean="0"/>
              <a:t>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Общий </a:t>
            </a:r>
            <a:r>
              <a:rPr lang="ru-RU" dirty="0"/>
              <a:t>вид </a:t>
            </a:r>
            <a:r>
              <a:rPr lang="ru-RU" dirty="0" smtClean="0"/>
              <a:t>(</a:t>
            </a:r>
            <a:r>
              <a:rPr lang="ru-RU" dirty="0"/>
              <a:t>схема О.Ю. </a:t>
            </a:r>
            <a:r>
              <a:rPr lang="ru-RU" dirty="0" smtClean="0"/>
              <a:t>Нельзиной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819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24</a:t>
            </a:r>
            <a:endParaRPr lang="ru-RU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214892"/>
            <a:ext cx="7549116" cy="3923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5864" y="2527540"/>
            <a:ext cx="3536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 многофункционального подводного культурного центра.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Надводная </a:t>
            </a:r>
            <a:r>
              <a:rPr lang="ru-RU" dirty="0"/>
              <a:t>часть. Смотровая площадка и кафе 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схема О.Ю. Нельзиной)</a:t>
            </a:r>
          </a:p>
        </p:txBody>
      </p:sp>
    </p:spTree>
    <p:extLst>
      <p:ext uri="{BB962C8B-B14F-4D97-AF65-F5344CB8AC3E}">
        <p14:creationId xmlns:p14="http://schemas.microsoft.com/office/powerpoint/2010/main" val="2954808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25</a:t>
            </a:r>
            <a:endParaRPr lang="ru-RU" sz="5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" y="487225"/>
            <a:ext cx="5939444" cy="301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48" y="2934268"/>
            <a:ext cx="7665484" cy="3563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" y="3875838"/>
            <a:ext cx="3821501" cy="1374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3713" y="487225"/>
            <a:ext cx="3786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 надводной части многофункционального подводного культурного центра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Подводная часть, кафе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и смотровая </a:t>
            </a:r>
            <a:r>
              <a:rPr lang="ru-RU" dirty="0" smtClean="0"/>
              <a:t>площадка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(схема О.Ю. Нельзиной)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431" y="5503652"/>
            <a:ext cx="364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Подводная </a:t>
            </a:r>
            <a:r>
              <a:rPr lang="ru-RU" dirty="0" smtClean="0"/>
              <a:t>часть</a:t>
            </a:r>
            <a:r>
              <a:rPr lang="ru-RU" dirty="0"/>
              <a:t> многофункционального </a:t>
            </a:r>
            <a:r>
              <a:rPr lang="ru-RU" dirty="0" smtClean="0"/>
              <a:t>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001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i="1" dirty="0">
                <a:solidFill>
                  <a:srgbClr val="FFFF00"/>
                </a:solidFill>
              </a:rPr>
              <a:t>Музеефикация остатков парусника </a:t>
            </a:r>
            <a:r>
              <a:rPr lang="en-US" sz="2800" i="1" dirty="0">
                <a:solidFill>
                  <a:srgbClr val="FFFF00"/>
                </a:solidFill>
              </a:rPr>
              <a:t>XIX</a:t>
            </a:r>
            <a:r>
              <a:rPr lang="ru-RU" sz="2800" i="1" dirty="0">
                <a:solidFill>
                  <a:srgbClr val="FFFF00"/>
                </a:solidFill>
              </a:rPr>
              <a:t> в. </a:t>
            </a:r>
            <a:r>
              <a:rPr lang="ru-RU" sz="2800" i="1" dirty="0" smtClean="0">
                <a:solidFill>
                  <a:srgbClr val="FFFF00"/>
                </a:solidFill>
              </a:rPr>
              <a:t>и остатков </a:t>
            </a:r>
            <a:r>
              <a:rPr lang="ru-RU" sz="2800" i="1" dirty="0">
                <a:solidFill>
                  <a:srgbClr val="FFFF00"/>
                </a:solidFill>
              </a:rPr>
              <a:t>якоря </a:t>
            </a:r>
            <a:r>
              <a:rPr lang="en-US" sz="2800" i="1" dirty="0" smtClean="0">
                <a:solidFill>
                  <a:srgbClr val="FFFF00"/>
                </a:solidFill>
              </a:rPr>
              <a:t>XIX</a:t>
            </a:r>
            <a:r>
              <a:rPr lang="ru-RU" sz="2800" i="1" dirty="0" smtClean="0">
                <a:solidFill>
                  <a:srgbClr val="FFFF00"/>
                </a:solidFill>
              </a:rPr>
              <a:t> в.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7" y="2536166"/>
            <a:ext cx="6082691" cy="3211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34" y="2535577"/>
            <a:ext cx="4700588" cy="3201308"/>
          </a:xfrm>
        </p:spPr>
      </p:pic>
      <p:sp>
        <p:nvSpPr>
          <p:cNvPr id="7" name="TextBox 6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26</a:t>
            </a:r>
            <a:endParaRPr lang="ru-RU" sz="5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9728" y="5796951"/>
            <a:ext cx="1133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Музеефикация остатков парусника </a:t>
            </a:r>
            <a:r>
              <a:rPr lang="en-US" i="1" dirty="0">
                <a:solidFill>
                  <a:srgbClr val="FFFF00"/>
                </a:solidFill>
              </a:rPr>
              <a:t>XIX</a:t>
            </a:r>
            <a:r>
              <a:rPr lang="ru-RU" i="1" dirty="0">
                <a:solidFill>
                  <a:srgbClr val="FFFF00"/>
                </a:solidFill>
              </a:rPr>
              <a:t> в. и остатков якоря </a:t>
            </a:r>
            <a:r>
              <a:rPr lang="en-US" i="1" dirty="0" smtClean="0">
                <a:solidFill>
                  <a:srgbClr val="FFFF00"/>
                </a:solidFill>
              </a:rPr>
              <a:t>XIX</a:t>
            </a:r>
            <a:r>
              <a:rPr lang="ru-RU" i="1" dirty="0" smtClean="0">
                <a:solidFill>
                  <a:srgbClr val="FFFF00"/>
                </a:solidFill>
              </a:rPr>
              <a:t> в. </a:t>
            </a:r>
            <a:r>
              <a:rPr lang="ru-RU" i="1" dirty="0">
                <a:solidFill>
                  <a:srgbClr val="FFFF00"/>
                </a:solidFill>
              </a:rPr>
              <a:t>с помощью прозрачного купола (материал поликарбонат) (схема О.Ю. Нельзиной)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Выполнение </a:t>
            </a:r>
            <a:r>
              <a:rPr lang="ru-RU" i="1" dirty="0" smtClean="0">
                <a:solidFill>
                  <a:srgbClr val="FFFF00"/>
                </a:solidFill>
              </a:rPr>
              <a:t>НИР </a:t>
            </a:r>
            <a:r>
              <a:rPr lang="ru-RU" sz="3100" i="1" dirty="0">
                <a:solidFill>
                  <a:srgbClr val="FFFF00"/>
                </a:solidFill>
              </a:rPr>
              <a:t>(в выпускной квалификационной работе входит в состав приложения)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2251881"/>
            <a:ext cx="10003809" cy="40397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Разработка </a:t>
            </a:r>
            <a:r>
              <a:rPr lang="ru-RU" b="1" dirty="0"/>
              <a:t>предложений по созданию подводных музеев, подводных исторических парков и заповедников, как способа сохранения объектов подводного культурного </a:t>
            </a:r>
            <a:r>
              <a:rPr lang="ru-RU" b="1" dirty="0" smtClean="0"/>
              <a:t>наследия</a:t>
            </a:r>
            <a:endParaRPr lang="ru-RU" b="1" dirty="0"/>
          </a:p>
          <a:p>
            <a:pPr marL="0" indent="0" algn="ctr">
              <a:buNone/>
            </a:pPr>
            <a:r>
              <a:rPr lang="ru-RU" sz="2000" b="1" dirty="0" smtClean="0"/>
              <a:t>государственный контракт </a:t>
            </a:r>
            <a:r>
              <a:rPr lang="ru-RU" sz="2000" b="1" dirty="0"/>
              <a:t>от 30.08.2017 </a:t>
            </a:r>
            <a:r>
              <a:rPr lang="ru-RU" sz="2000" b="1" dirty="0" smtClean="0"/>
              <a:t>№1462-01.1-41/06-17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dirty="0" smtClean="0"/>
              <a:t>ОБЪЕКТЫ РАСПОЛАГАЮТСЯ НА ЗАПАДНОЙ СТОРОНЕ БАЛАКЛАВСКОЙ БУХТЫ.</a:t>
            </a:r>
          </a:p>
          <a:p>
            <a:pPr marL="0" indent="0" algn="just">
              <a:buNone/>
            </a:pPr>
            <a:r>
              <a:rPr lang="ru-RU" dirty="0" smtClean="0"/>
              <a:t>Данную разработку предполагается включить в состав работы в Приложении 4 – (эскизный </a:t>
            </a:r>
            <a:r>
              <a:rPr lang="ru-RU" dirty="0"/>
              <a:t>проект Подводного исторического </a:t>
            </a:r>
            <a:r>
              <a:rPr lang="ru-RU" dirty="0" smtClean="0"/>
              <a:t>парка)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27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89049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28</a:t>
            </a:r>
            <a:endParaRPr lang="ru-RU" sz="5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89" y="613453"/>
            <a:ext cx="4870369" cy="5787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8698" y="753228"/>
            <a:ext cx="4444621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ОБЩИЙ ВИД БАЛАКЛАВЫ СО СХЕМАТИЧНЫМ ИЗОБРАЖЕНИЕМ УЧАСТКОВ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</a:rPr>
              <a:t>ПЛОЩАДКА № 1. </a:t>
            </a:r>
          </a:p>
          <a:p>
            <a:pPr lvl="0" algn="ctr" defTabSz="914400">
              <a:lnSpc>
                <a:spcPct val="15000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МУЗЕЙНЫЙ КОМПЛЕКС </a:t>
            </a:r>
          </a:p>
          <a:p>
            <a:pPr lvl="0" algn="ctr" defTabSz="914400">
              <a:lnSpc>
                <a:spcPct val="150000"/>
              </a:lnSpc>
            </a:pPr>
            <a:r>
              <a:rPr lang="ru-RU" b="1" dirty="0" smtClean="0">
                <a:solidFill>
                  <a:prstClr val="white"/>
                </a:solidFill>
              </a:rPr>
              <a:t>«</a:t>
            </a:r>
            <a:r>
              <a:rPr lang="ru-RU" b="1" dirty="0">
                <a:solidFill>
                  <a:prstClr val="white"/>
                </a:solidFill>
              </a:rPr>
              <a:t>ПОДВОДНОЕ НАСЛЕДИЕ</a:t>
            </a:r>
            <a:r>
              <a:rPr lang="ru-RU" b="1" dirty="0" smtClean="0">
                <a:solidFill>
                  <a:prstClr val="white"/>
                </a:solidFill>
              </a:rPr>
              <a:t>»</a:t>
            </a:r>
          </a:p>
          <a:p>
            <a:pPr lvl="0" algn="ctr" defTabSz="914400">
              <a:lnSpc>
                <a:spcPct val="150000"/>
              </a:lnSpc>
            </a:pPr>
            <a:endParaRPr lang="ru-RU" dirty="0" smtClean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ПЛОЩАДКА № </a:t>
            </a:r>
            <a:r>
              <a:rPr lang="ru-RU" dirty="0" smtClean="0">
                <a:solidFill>
                  <a:prstClr val="white"/>
                </a:solidFill>
              </a:rPr>
              <a:t>2 </a:t>
            </a:r>
          </a:p>
          <a:p>
            <a:pPr lvl="0" algn="ctr" defTabSz="914400">
              <a:lnSpc>
                <a:spcPct val="150000"/>
              </a:lnSpc>
            </a:pPr>
            <a:r>
              <a:rPr lang="ru-RU" b="1" dirty="0" smtClean="0">
                <a:solidFill>
                  <a:prstClr val="white"/>
                </a:solidFill>
              </a:rPr>
              <a:t>«</a:t>
            </a:r>
            <a:r>
              <a:rPr lang="ru-RU" b="1" dirty="0">
                <a:solidFill>
                  <a:prstClr val="white"/>
                </a:solidFill>
              </a:rPr>
              <a:t>ПОДВОДНЫЙ ПАРК»</a:t>
            </a:r>
            <a:endParaRPr lang="ru-RU" sz="16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6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29</a:t>
            </a:r>
            <a:endParaRPr lang="ru-RU" sz="5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775" y="613094"/>
            <a:ext cx="4600136" cy="4648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2400" b="1" dirty="0">
                <a:solidFill>
                  <a:prstClr val="white"/>
                </a:solidFill>
              </a:rPr>
              <a:t>ПЛОЩАДКА № 1.</a:t>
            </a:r>
          </a:p>
          <a:p>
            <a:pPr lvl="0" algn="ctr" defTabSz="914400">
              <a:lnSpc>
                <a:spcPct val="150000"/>
              </a:lnSpc>
            </a:pPr>
            <a:r>
              <a:rPr lang="ru-RU" sz="2400" b="1" dirty="0">
                <a:solidFill>
                  <a:prstClr val="white"/>
                </a:solidFill>
              </a:rPr>
              <a:t>МУЗЕЙНЫЙ КОМПЛЕКС</a:t>
            </a:r>
          </a:p>
          <a:p>
            <a:pPr lvl="0" algn="ctr" defTabSz="914400">
              <a:lnSpc>
                <a:spcPct val="150000"/>
              </a:lnSpc>
            </a:pPr>
            <a:r>
              <a:rPr lang="ru-RU" sz="2400" b="1" dirty="0">
                <a:solidFill>
                  <a:prstClr val="white"/>
                </a:solidFill>
              </a:rPr>
              <a:t>«ПОДВОДНОЕ НАСЛЕДИЕ»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НА УЧАСТКЕ БУДЕТ РАСПОЛОЖЕН МУЗЕЙНЫЙ КОМПЛЕКС</a:t>
            </a: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 «ПОДВОДНОЕ НАСЛЕДИЕ» </a:t>
            </a: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С ОДНОВРЕМЕННЫМ ОБУСТРОЙСТВОМ ПРИЛЕГАЮЩЕЙ ТЕРРИТОРИИ </a:t>
            </a:r>
            <a:endParaRPr lang="ru-RU" dirty="0" smtClean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</a:rPr>
              <a:t>площадью около 0.9 га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70" y="613094"/>
            <a:ext cx="4642377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513" y="600502"/>
            <a:ext cx="952613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smtClean="0"/>
              <a:t>СФЕРА НАУЧНЫХ ИНТЕРЕСОВ: архитектура </a:t>
            </a:r>
            <a:r>
              <a:rPr lang="ru-RU" sz="2400" b="1" dirty="0"/>
              <a:t>и сохранение архитектурного наследия, тематические парки - изучение существующего мирового опыта, концепция и проектирование, организация </a:t>
            </a:r>
            <a:r>
              <a:rPr lang="ru-RU" sz="2400" b="1" dirty="0" smtClean="0"/>
              <a:t>пространства</a:t>
            </a:r>
            <a:r>
              <a:rPr lang="ru-RU" sz="2400" b="1" dirty="0" smtClean="0"/>
              <a:t>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algn="just">
              <a:lnSpc>
                <a:spcPct val="120000"/>
              </a:lnSpc>
            </a:pPr>
            <a:r>
              <a:rPr lang="ru-RU" sz="2400" dirty="0"/>
              <a:t>Принимала участие в археологических исследованиях в качестве архитектора в Крыму (на территории Государственного историко-археологического музея-заповедника «Херсонес Таврический») и на Таманском полуострове (Таманский музейный комплекс, археологический комплекс «Гермонасса-Тмутаракань»), на территории побережья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ru-RU" sz="2400" dirty="0" smtClean="0"/>
          </a:p>
          <a:p>
            <a:pPr algn="just">
              <a:lnSpc>
                <a:spcPct val="120000"/>
              </a:lnSpc>
            </a:pPr>
            <a:r>
              <a:rPr lang="ru-RU" sz="2400" dirty="0"/>
              <a:t>С 2010 г. работаю в Институте Наследия.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3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455506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0700" y="725932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30</a:t>
            </a:r>
            <a:endParaRPr lang="ru-RU" sz="5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844" y="613453"/>
            <a:ext cx="4698609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ru-RU" sz="2400" b="1" dirty="0">
                <a:solidFill>
                  <a:prstClr val="white"/>
                </a:solidFill>
              </a:rPr>
              <a:t>ПЛОЩАДКА № </a:t>
            </a:r>
            <a:r>
              <a:rPr lang="ru-RU" sz="2400" b="1" dirty="0" smtClean="0">
                <a:solidFill>
                  <a:prstClr val="white"/>
                </a:solidFill>
              </a:rPr>
              <a:t>2.</a:t>
            </a:r>
            <a:endParaRPr lang="ru-RU" sz="24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«ПОДВОДНЫЙ ПАРК»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ru-RU" sz="2000" b="1" dirty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НА </a:t>
            </a:r>
            <a:r>
              <a:rPr lang="ru-RU" dirty="0" smtClean="0">
                <a:solidFill>
                  <a:prstClr val="white"/>
                </a:solidFill>
              </a:rPr>
              <a:t>ВЫДЕЛЕННОМ УЧАСТКЕ БУДУТ РАСПОЛАГАТЬСЯ</a:t>
            </a:r>
          </a:p>
          <a:p>
            <a:pPr lvl="0" algn="ctr" defTabSz="914400"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</a:rPr>
              <a:t> АКВАЛЬНАЯ ЧАСТЬ ПАРКА</a:t>
            </a:r>
          </a:p>
          <a:p>
            <a:pPr lvl="0" algn="ctr" defTabSz="914400"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</a:rPr>
              <a:t> площадью около 1.8 га</a:t>
            </a:r>
          </a:p>
          <a:p>
            <a:pPr lvl="0" algn="ctr" defTabSz="914400">
              <a:lnSpc>
                <a:spcPct val="150000"/>
              </a:lnSpc>
            </a:pPr>
            <a:r>
              <a:rPr lang="ru-RU" dirty="0">
                <a:solidFill>
                  <a:prstClr val="white"/>
                </a:solidFill>
              </a:rPr>
              <a:t>и</a:t>
            </a:r>
            <a:endParaRPr lang="ru-RU" dirty="0" smtClean="0">
              <a:solidFill>
                <a:prstClr val="white"/>
              </a:solidFill>
            </a:endParaRPr>
          </a:p>
          <a:p>
            <a:pPr lvl="0" algn="ctr" defTabSz="914400">
              <a:lnSpc>
                <a:spcPct val="150000"/>
              </a:lnSpc>
            </a:pPr>
            <a:r>
              <a:rPr lang="ru-RU" dirty="0" smtClean="0">
                <a:solidFill>
                  <a:prstClr val="white"/>
                </a:solidFill>
              </a:rPr>
              <a:t>НАЗЕМНАЯ ЧАСТЬ </a:t>
            </a:r>
          </a:p>
          <a:p>
            <a:pPr lvl="0" algn="ctr" defTabSz="914400">
              <a:lnSpc>
                <a:spcPct val="150000"/>
              </a:lnSpc>
            </a:pPr>
            <a:r>
              <a:rPr lang="ru-RU" sz="1600" dirty="0" smtClean="0">
                <a:solidFill>
                  <a:prstClr val="white"/>
                </a:solidFill>
              </a:rPr>
              <a:t>площадью около 0.4 </a:t>
            </a:r>
            <a:r>
              <a:rPr lang="ru-RU" sz="1600" dirty="0">
                <a:solidFill>
                  <a:prstClr val="white"/>
                </a:solidFill>
              </a:rPr>
              <a:t>га</a:t>
            </a:r>
          </a:p>
          <a:p>
            <a:pPr lvl="0" algn="ctr" defTabSz="914400">
              <a:lnSpc>
                <a:spcPct val="150000"/>
              </a:lnSpc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47" y="613453"/>
            <a:ext cx="4766560" cy="57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313899"/>
            <a:ext cx="98400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/>
              <a:t>ЗА ВРЕМЯ РАБОТЫ В ИНСТИТУТЕ НАСЛЕДИЯ ПРИНИМАЛА УЧАСТИЕ В ТАКИХ ПРОЕКТАХ, КАК:</a:t>
            </a:r>
          </a:p>
          <a:p>
            <a:pPr algn="just">
              <a:lnSpc>
                <a:spcPct val="120000"/>
              </a:lnSpc>
            </a:pPr>
            <a:endParaRPr lang="ru-RU" b="1" dirty="0" smtClean="0"/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Морской арктической комплексной экспедиции на островах, архипелагах и территории побережья Российской Арктики - выявление и мониторинг объектов культурного и природного наследия; в археологических исследованиях на территории Сахалина;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комплексный учет (инвентаризация) существующих парков и общественных пространств в субъектах Российской Федерации. Анализ ситуации и разработка методических рекомендаций. Разработка концепции развития парков и общественных пространств в субъектах Российской Федерации;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проведение работ на раскопе древнеэскимосского поселения морских охотников «</a:t>
            </a:r>
            <a:r>
              <a:rPr lang="ru-RU" dirty="0" err="1"/>
              <a:t>Уненен</a:t>
            </a:r>
            <a:r>
              <a:rPr lang="ru-RU" dirty="0"/>
              <a:t>» в национальном чукотском селе </a:t>
            </a:r>
            <a:r>
              <a:rPr lang="ru-RU" dirty="0" err="1"/>
              <a:t>Нунлигран</a:t>
            </a:r>
            <a:r>
              <a:rPr lang="ru-RU" dirty="0"/>
              <a:t> в </a:t>
            </a:r>
            <a:r>
              <a:rPr lang="ru-RU" dirty="0" err="1"/>
              <a:t>Провиденском</a:t>
            </a:r>
            <a:r>
              <a:rPr lang="ru-RU" dirty="0"/>
              <a:t> районе Чукотского АО</a:t>
            </a:r>
            <a:r>
              <a:rPr lang="ru-RU" dirty="0" smtClean="0"/>
              <a:t>.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В настоящее время </a:t>
            </a:r>
            <a:r>
              <a:rPr lang="ru-RU" dirty="0" smtClean="0"/>
              <a:t>занимаюсь </a:t>
            </a:r>
            <a:r>
              <a:rPr lang="ru-RU" dirty="0"/>
              <a:t>проблемой Актуализации культурного и природного наследия в учреждениях музейного типа: тематических и национальных парках, культурно-исторических центрах и т.п., </a:t>
            </a:r>
            <a:r>
              <a:rPr lang="ru-RU" dirty="0" smtClean="0"/>
              <a:t>работаю </a:t>
            </a:r>
            <a:r>
              <a:rPr lang="ru-RU" dirty="0"/>
              <a:t>над проблемой Тематических исторических парков  в Российской Федерации, их типология, развитие и перспективы.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4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0751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Достижения в научно-исследовательской деятельности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99946"/>
              </p:ext>
            </p:extLst>
          </p:nvPr>
        </p:nvGraphicFramePr>
        <p:xfrm>
          <a:off x="681038" y="2179320"/>
          <a:ext cx="10710862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539"/>
                <a:gridCol w="877832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Обоснование темы и утверждение ученым советом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Тематические исторические парки в Российской Федерации: типология, развитие и перспективы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Актуальность: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нач.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XXI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Российской Федерации начался процесс создания тематических исторических парков – культурно-развлекательных просветительских объектов для массового посещения, посвященного историческому прошлому нашего Отечества. Необходимо проанализировать возможные модели функционирования Тематических исторических парков, предложить оптимальное содержание культурно-развлекательной программы, возможные архитектурно-планировочные решения,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представить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эскизный проект Тематического исторического парка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Научный</a:t>
                      </a:r>
                    </a:p>
                    <a:p>
                      <a:r>
                        <a:rPr lang="ru-RU" dirty="0" smtClean="0"/>
                        <a:t>руководитель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Окороков А.В., доктор исторических наук, зам. директора по научной работе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сентября 2016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протокола: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 № 2/16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5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88818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Актуальность исследования: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 начала </a:t>
            </a:r>
            <a:r>
              <a:rPr lang="en-US" dirty="0"/>
              <a:t>XXI </a:t>
            </a:r>
            <a:r>
              <a:rPr lang="ru-RU" dirty="0"/>
              <a:t>в. в Российской Федерации начался процесс создания тематических исторических парков – культурно-развлекательных просветительских объектов для массового посещения, посвященного историческому прошлому нашего Отечества, постепенно получивших общее наименование «Парки Живой Истории», по примеру зарубежных аналогов.  </a:t>
            </a:r>
          </a:p>
          <a:p>
            <a:pPr algn="just"/>
            <a:r>
              <a:rPr lang="ru-RU" dirty="0"/>
              <a:t>Учитывая, что в Европе, Северной Америке и наиболее экономически развитых странах Азии и Латинской Америки подобные объекты уже достаточно широко распространены и имеют постоянную тенденцию к увеличению своего числа и росту количества посещений, необходимо изучить и структурировать зарубежный опыт в данной сфере и адаптировать его для российских условий с учетом особенностей, характерных для различных климатических поясов, географических и природных условий и разнообразного национального состава нашей страны. </a:t>
            </a:r>
          </a:p>
          <a:p>
            <a:pPr algn="just"/>
            <a:r>
              <a:rPr lang="ru-RU" dirty="0"/>
              <a:t>Кроме того, необходимо проанализировать возможные модели повседневного функционирования Тематических исторических парков, а именно – предложить оптимальное содержание культурно-развлекательной программы, возможные архитектурно-планировочные решения, дать рекомендации по возможному уровню сотрудничества государства, общества и бизнеса при создании «парков живой истории».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6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31619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Предполагаемая научная новизна: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 текущий момент времени можно утверждать, что степень научной разработки проблемы очень низка в силу ее определенной новизны и краткого временного периода существования в России. </a:t>
            </a:r>
          </a:p>
          <a:p>
            <a:pPr algn="just"/>
            <a:r>
              <a:rPr lang="ru-RU" dirty="0"/>
              <a:t>Рассмотрение проблем устройства непосредственно тематических парков в Российской Федерации предпринимались в работе Александровой А.Ю., </a:t>
            </a:r>
            <a:r>
              <a:rPr lang="ru-RU" dirty="0" err="1"/>
              <a:t>Сединкиной</a:t>
            </a:r>
            <a:r>
              <a:rPr lang="ru-RU" dirty="0"/>
              <a:t> О.Н. «Тематические парки мира». – М., 2013, однако в ней не поднимались вопросы развития темы именно Парков Живой Истории, не рассматривались их особенности и перспективы дальнейшего развития в Российской Федерации на примере зарубежного опыта.</a:t>
            </a:r>
          </a:p>
          <a:p>
            <a:pPr algn="just"/>
            <a:r>
              <a:rPr lang="ru-RU" dirty="0"/>
              <a:t> В связи с этим предполагается уделить внимание ряду проблем, не рассматриваемых ранее и имеющих определенную новизну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7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8736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Цель исследования: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Заключается в выявлении и обосновании необходимости создания Тематических исторических парков (Парков Живой Истории), наглядным образом демонстрирующих населению знания по отечественной истории, способствующих повышению национального самосознания, увеличению роли патриотического </a:t>
            </a:r>
            <a:r>
              <a:rPr lang="ru-RU" dirty="0" smtClean="0"/>
              <a:t>воспитания.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Также необходимо выявить особенности проектирования и строительства, предложить обоснованные возможные варианты типологии, развития и дальнейших перспектив данных объектов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8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50586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FF00"/>
                </a:solidFill>
              </a:rPr>
              <a:t>Задачи исследования: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336872"/>
            <a:ext cx="10711579" cy="417310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dirty="0" smtClean="0"/>
              <a:t>обосновать </a:t>
            </a:r>
            <a:r>
              <a:rPr lang="ru-RU" sz="3300" dirty="0"/>
              <a:t>в рамках диссертации необходимость устройства в Российской Федерации Тематических исторических парков, решающих, наряду с развлекательными функциями, функции патриотического воспитания населения и </a:t>
            </a:r>
            <a:r>
              <a:rPr lang="ru-RU" sz="3300" dirty="0" smtClean="0"/>
              <a:t>повышающих уровень знания </a:t>
            </a:r>
            <a:r>
              <a:rPr lang="ru-RU" sz="3300" dirty="0"/>
              <a:t>отечественной истории;</a:t>
            </a:r>
          </a:p>
          <a:p>
            <a:pPr algn="just"/>
            <a:r>
              <a:rPr lang="ru-RU" sz="3300" dirty="0" smtClean="0"/>
              <a:t>выявить </a:t>
            </a:r>
            <a:r>
              <a:rPr lang="ru-RU" sz="3300" dirty="0"/>
              <a:t>возможность устройства Тематических исторических парков на основе существующих объектов, таких как тематические парки развлекательной направленности, парки культуры и отдыха, парки этнографической реконструкции, этнографические деревни;</a:t>
            </a:r>
          </a:p>
          <a:p>
            <a:pPr algn="just"/>
            <a:r>
              <a:rPr lang="ru-RU" sz="3300" dirty="0" smtClean="0"/>
              <a:t>обосновать </a:t>
            </a:r>
            <a:r>
              <a:rPr lang="ru-RU" sz="3300" dirty="0"/>
              <a:t>возможность создания Тематических исторических парков в местах с наиболее развитой туристической инфраструктурой;</a:t>
            </a:r>
          </a:p>
          <a:p>
            <a:pPr algn="just"/>
            <a:r>
              <a:rPr lang="ru-RU" sz="3300" dirty="0" smtClean="0"/>
              <a:t>обосновать </a:t>
            </a:r>
            <a:r>
              <a:rPr lang="ru-RU" sz="3300" dirty="0"/>
              <a:t>тезис о прямом влиянии вновь создаваемых Тематических исторических парков на рост туристического потока в конкретные местности и регионы и их влиянии на резкое улучшение туристической инфраструктуры; </a:t>
            </a:r>
          </a:p>
          <a:p>
            <a:pPr algn="just"/>
            <a:r>
              <a:rPr lang="ru-RU" sz="3300" dirty="0" smtClean="0"/>
              <a:t>предложить </a:t>
            </a:r>
            <a:r>
              <a:rPr lang="ru-RU" sz="3300" dirty="0"/>
              <a:t>варианты зонирования (районирования) различных типов Тематических исторических парков в зависимости от исторически сложившихся особенностей территорий России, в целях равномерного распределения туристического потока; </a:t>
            </a:r>
          </a:p>
          <a:p>
            <a:pPr algn="just"/>
            <a:r>
              <a:rPr lang="ru-RU" sz="3300" dirty="0" smtClean="0"/>
              <a:t>рассмотреть </a:t>
            </a:r>
            <a:r>
              <a:rPr lang="ru-RU" sz="3300" dirty="0"/>
              <a:t>типологию, варианты развития и перспективы проектирования подобных объектов в Российской Федерации.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0700" y="753228"/>
            <a:ext cx="1422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9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27261797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539</TotalTime>
  <Words>1888</Words>
  <Application>Microsoft Office PowerPoint</Application>
  <PresentationFormat>Произвольный</PresentationFormat>
  <Paragraphs>188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Берлин</vt:lpstr>
      <vt:lpstr>Тематические исторические парки  в Российской Федерации: типология, развитие и перспективы</vt:lpstr>
      <vt:lpstr>Презентация PowerPoint</vt:lpstr>
      <vt:lpstr>Презентация PowerPoint</vt:lpstr>
      <vt:lpstr>Презентация PowerPoint</vt:lpstr>
      <vt:lpstr>Достижения в научно-исследовательской деятельности</vt:lpstr>
      <vt:lpstr>Актуальность исследования: </vt:lpstr>
      <vt:lpstr>Предполагаемая научная новизна: </vt:lpstr>
      <vt:lpstr>Цель исследования: </vt:lpstr>
      <vt:lpstr>Задачи исследования:</vt:lpstr>
      <vt:lpstr>Презентация PowerPoint</vt:lpstr>
      <vt:lpstr>Теоретическая и практическая значимость работы</vt:lpstr>
      <vt:lpstr>План выпускной научно-квалифицированной работы</vt:lpstr>
      <vt:lpstr>План выпускной научно-квалифицированной работы</vt:lpstr>
      <vt:lpstr>План выпускной научно-квалифицированной работы</vt:lpstr>
      <vt:lpstr>Результаты сдачи экзаменов кандидатского минимума:</vt:lpstr>
      <vt:lpstr>Список публикаций:</vt:lpstr>
      <vt:lpstr>Индексация работ в базах научного цитирования:</vt:lpstr>
      <vt:lpstr>Выполнение НИР (в выпускной квалификационной работе входит в состав приложения) </vt:lpstr>
      <vt:lpstr> Побережье таманского полуострова от мыса  Тузла до мыса Панагия </vt:lpstr>
      <vt:lpstr>Презентация PowerPoint</vt:lpstr>
      <vt:lpstr>Презентация PowerPoint</vt:lpstr>
      <vt:lpstr>Планы многофункционального подводного культурного центра</vt:lpstr>
      <vt:lpstr>Презентация PowerPoint</vt:lpstr>
      <vt:lpstr>Презентация PowerPoint</vt:lpstr>
      <vt:lpstr>Презентация PowerPoint</vt:lpstr>
      <vt:lpstr>Музеефикация остатков парусника XIX в. и остатков якоря XIX в. </vt:lpstr>
      <vt:lpstr>Выполнение НИР (в выпускной квалификационной работе входит в состав приложения)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Тематические исторические парки  в Российской Федерации: типология, развитие и перспективы</dc:title>
  <dc:creator>HP</dc:creator>
  <cp:lastModifiedBy>Admin</cp:lastModifiedBy>
  <cp:revision>36</cp:revision>
  <dcterms:created xsi:type="dcterms:W3CDTF">2017-12-08T11:07:52Z</dcterms:created>
  <dcterms:modified xsi:type="dcterms:W3CDTF">2017-12-14T11:17:10Z</dcterms:modified>
</cp:coreProperties>
</file>